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46"/>
  </p:notesMasterIdLst>
  <p:handoutMasterIdLst>
    <p:handoutMasterId r:id="rId47"/>
  </p:handoutMasterIdLst>
  <p:sldIdLst>
    <p:sldId id="256" r:id="rId2"/>
    <p:sldId id="619" r:id="rId3"/>
    <p:sldId id="688" r:id="rId4"/>
    <p:sldId id="686" r:id="rId5"/>
    <p:sldId id="690" r:id="rId6"/>
    <p:sldId id="692" r:id="rId7"/>
    <p:sldId id="674" r:id="rId8"/>
    <p:sldId id="711" r:id="rId9"/>
    <p:sldId id="712" r:id="rId10"/>
    <p:sldId id="713" r:id="rId11"/>
    <p:sldId id="710" r:id="rId12"/>
    <p:sldId id="720" r:id="rId13"/>
    <p:sldId id="717" r:id="rId14"/>
    <p:sldId id="716" r:id="rId15"/>
    <p:sldId id="671" r:id="rId16"/>
    <p:sldId id="714" r:id="rId17"/>
    <p:sldId id="715" r:id="rId18"/>
    <p:sldId id="718" r:id="rId19"/>
    <p:sldId id="719" r:id="rId20"/>
    <p:sldId id="675" r:id="rId21"/>
    <p:sldId id="694" r:id="rId22"/>
    <p:sldId id="693" r:id="rId23"/>
    <p:sldId id="687" r:id="rId24"/>
    <p:sldId id="689" r:id="rId25"/>
    <p:sldId id="677" r:id="rId26"/>
    <p:sldId id="695" r:id="rId27"/>
    <p:sldId id="678" r:id="rId28"/>
    <p:sldId id="721" r:id="rId29"/>
    <p:sldId id="682" r:id="rId30"/>
    <p:sldId id="700" r:id="rId31"/>
    <p:sldId id="701" r:id="rId32"/>
    <p:sldId id="708" r:id="rId33"/>
    <p:sldId id="697" r:id="rId34"/>
    <p:sldId id="709" r:id="rId35"/>
    <p:sldId id="696" r:id="rId36"/>
    <p:sldId id="679" r:id="rId37"/>
    <p:sldId id="685" r:id="rId38"/>
    <p:sldId id="681" r:id="rId39"/>
    <p:sldId id="698" r:id="rId40"/>
    <p:sldId id="699" r:id="rId41"/>
    <p:sldId id="704" r:id="rId42"/>
    <p:sldId id="707" r:id="rId43"/>
    <p:sldId id="563" r:id="rId44"/>
    <p:sldId id="691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28FF"/>
    <a:srgbClr val="CC68FF"/>
    <a:srgbClr val="DB2AFE"/>
    <a:srgbClr val="FF5B53"/>
    <a:srgbClr val="0096FF"/>
    <a:srgbClr val="FF7E79"/>
    <a:srgbClr val="941000"/>
    <a:srgbClr val="DAA600"/>
    <a:srgbClr val="F29E58"/>
    <a:srgbClr val="FE6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5" autoAdjust="0"/>
    <p:restoredTop sz="95204" autoAdjust="0"/>
  </p:normalViewPr>
  <p:slideViewPr>
    <p:cSldViewPr snapToGrid="0">
      <p:cViewPr varScale="1">
        <p:scale>
          <a:sx n="108" d="100"/>
          <a:sy n="108" d="100"/>
        </p:scale>
        <p:origin x="2256" y="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2CDB79-70EB-4F9F-9776-8159D50AEE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E2D1E9-EF66-44D5-B274-F9ECDE695D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7A291-DDE6-4875-9DCB-3B3B6E97EBB7}" type="datetimeFigureOut">
              <a:rPr lang="en-US" smtClean="0"/>
              <a:t>27-Jul-22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17A56-E223-4B68-89CD-E5F34AFD71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0D8D1-5651-41E2-AB29-E7A0497B89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5D970-234E-41CB-804C-9DE99B498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014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8580E-F9FC-4F27-8FF6-E98431A774EE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A80E2-7678-4178-B1F0-DD8B17082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7028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68310-033A-48BE-A61E-D46E6A5D96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557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983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527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178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059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855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907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74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228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472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901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123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43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880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015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996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005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573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57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949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7982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47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9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648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3282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0464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2219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915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06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327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485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84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93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A80E2-7678-4178-B1F0-DD8B170824E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19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99CAE-64D3-4D47-B51B-6AC6ABD0F3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27.07.2022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D860303-4D6D-4B33-B50F-01B44B632BA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24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F6C3-C5A7-4C6F-A002-A3A774C824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27.07.2022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D860303-4D6D-4B33-B50F-01B44B632BA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13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5B2E-7FA3-42CA-9020-DD97227029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27.07.2022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D860303-4D6D-4B33-B50F-01B44B632BA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786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C99D2-A1CC-4DD6-B741-4D1CB0BB56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27.07.2022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1604" y="6606951"/>
            <a:ext cx="516371" cy="21893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fld id="{CD860303-4D6D-4B33-B50F-01B44B632BA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0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70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hyperlink" Target="https://twiki.cern.ch/twiki/bin/view/AtlasPublic/BPhysPublicResults" TargetMode="External"/><Relationship Id="rId7" Type="http://schemas.openxmlformats.org/officeDocument/2006/relationships/hyperlink" Target="https://cds.cern.ch/record/2815334/files/BPH-21-006-pas.pdf" TargetMode="External"/><Relationship Id="rId2" Type="http://schemas.openxmlformats.org/officeDocument/2006/relationships/hyperlink" Target="https://lhcbproject.web.cern.ch/lhcbproject/Publications/LHCbProjectPublic/Summary_RD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ms.cern/news/new-study-rare-b-meson-decays-two-muons" TargetMode="External"/><Relationship Id="rId5" Type="http://schemas.openxmlformats.org/officeDocument/2006/relationships/hyperlink" Target="https://cms-results.web.cern.ch/cms-results/public-results/preliminary-results/BPH-21-006/index.html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03/PhysRevD.104.032005" TargetMode="External"/><Relationship Id="rId4" Type="http://schemas.openxmlformats.org/officeDocument/2006/relationships/hyperlink" Target="https://lhcbproject.web.cern.ch/Publications/p/LHCb-PAPER-2020-046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dglive.lbl.gov/Particle.action?init=0&amp;node=S086&amp;home=MXXX046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hyperlink" Target="https://doi.org/10.1103/PhysRevLett.118.251802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hyperlink" Target="https://lhcbproject.web.cern.ch/Publications/p/LHCb-PAPER-2017-003.html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doi.org/10.1103/PhysRevLett.124.21180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hyperlink" Target="https://lhcbproject.web.cern.ch/Publications/p/LHCb-PAPER-2020-001.html" TargetMode="External"/><Relationship Id="rId10" Type="http://schemas.openxmlformats.org/officeDocument/2006/relationships/image" Target="../media/image52.png"/><Relationship Id="rId4" Type="http://schemas.openxmlformats.org/officeDocument/2006/relationships/hyperlink" Target="https://lhcbproject.web.cern.ch/lhcbproject/Publications/LHCbProjectPublic/LHCb-PAPER-2020-001.html" TargetMode="External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lhcbproject.web.cern.ch/lhcbproject/Publications/LHCbProjectPublic/LHCb-PAPER-2020-002.html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hyperlink" Target="https://doi.org/10.1103/PhysRevLett.125.01180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109611/timetable/?view=standard#583-rare-decays-experiment-1-i" TargetMode="External"/><Relationship Id="rId3" Type="http://schemas.openxmlformats.org/officeDocument/2006/relationships/image" Target="../media/image67.png"/><Relationship Id="rId7" Type="http://schemas.openxmlformats.org/officeDocument/2006/relationships/hyperlink" Target="https://doi.org/10.1103/PhysRevLett.127.151801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hcbproject.web.cern.ch/lhcbproject/Publications/LHCbProjectPublic/LHCb-PAPER-2021-014.html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JHEP11(2021)043" TargetMode="External"/><Relationship Id="rId3" Type="http://schemas.openxmlformats.org/officeDocument/2006/relationships/image" Target="../media/image71.png"/><Relationship Id="rId7" Type="http://schemas.openxmlformats.org/officeDocument/2006/relationships/hyperlink" Target="https://lhcbproject.web.cern.ch/lhcbproject/Publications/LHCbProjectPublic/LHCb-PAPER-2021-022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0.jpeg"/><Relationship Id="rId4" Type="http://schemas.openxmlformats.org/officeDocument/2006/relationships/image" Target="../media/image72.png"/><Relationship Id="rId9" Type="http://schemas.openxmlformats.org/officeDocument/2006/relationships/hyperlink" Target="https://indico.cern.ch/event/1109611/timetable/?view=standard#583-rare-decays-experiment-1-i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5.png"/><Relationship Id="rId7" Type="http://schemas.openxmlformats.org/officeDocument/2006/relationships/hyperlink" Target="https://doi.org/10.1103/PhysRevLett.126.16180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hcbproject.web.cern.ch/lhcbproject/Publications/LHCbProjectPublic/LHCb-PAPER-2020-041.html" TargetMode="External"/><Relationship Id="rId5" Type="http://schemas.openxmlformats.org/officeDocument/2006/relationships/image" Target="../media/image70.jpeg"/><Relationship Id="rId4" Type="http://schemas.openxmlformats.org/officeDocument/2006/relationships/hyperlink" Target="https://indico.cern.ch/event/1109611/timetable/?view=standard#583-rare-decays-experiment-1-i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s://doi.org/10.1007/JHEP06(2021)044" TargetMode="External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JHEP03(2022)109" TargetMode="External"/><Relationship Id="rId3" Type="http://schemas.openxmlformats.org/officeDocument/2006/relationships/image" Target="../media/image85.png"/><Relationship Id="rId7" Type="http://schemas.openxmlformats.org/officeDocument/2006/relationships/hyperlink" Target="https://lhcbproject.web.cern.ch/Publications/p/LHCb-PAPER-2021-039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hyperlink" Target="https://indico.cern.ch/event/1109611/timetable/?view=standard#584-rare-decays-experiment-2" TargetMode="External"/><Relationship Id="rId4" Type="http://schemas.openxmlformats.org/officeDocument/2006/relationships/image" Target="../media/image86.png"/><Relationship Id="rId9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JHEP05(2022)067" TargetMode="External"/><Relationship Id="rId3" Type="http://schemas.openxmlformats.org/officeDocument/2006/relationships/image" Target="../media/image89.png"/><Relationship Id="rId7" Type="http://schemas.openxmlformats.org/officeDocument/2006/relationships/hyperlink" Target="https://lhcbproject.web.cern.ch/Publications/p/LHCb-PAPER-2021-042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hyperlink" Target="https://indico.cern.ch/event/1109611/timetable/?view=standard#584-rare-decays-experiment-2" TargetMode="External"/><Relationship Id="rId4" Type="http://schemas.openxmlformats.org/officeDocument/2006/relationships/image" Target="../media/image90.png"/><Relationship Id="rId9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Lett.125.231801" TargetMode="External"/><Relationship Id="rId3" Type="http://schemas.openxmlformats.org/officeDocument/2006/relationships/image" Target="../media/image93.png"/><Relationship Id="rId7" Type="http://schemas.openxmlformats.org/officeDocument/2006/relationships/hyperlink" Target="https://lhcbproject.web.cern.ch/Publications/p/LHCb-PAPER-2019-038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JHEP02(2015)121" TargetMode="External"/><Relationship Id="rId13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hyperlink" Target="https://lhcbproject.web.cern.ch/Publications/p/LHCb-PAPER-2014-052.html" TargetMode="External"/><Relationship Id="rId12" Type="http://schemas.openxmlformats.org/officeDocument/2006/relationships/hyperlink" Target="https://doi.org/10.1007/JHEP01(2021)163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hyperlink" Target="http://cms-results.web.cern.ch/cms-results/public-results/publications/BPH-17-004" TargetMode="External"/><Relationship Id="rId5" Type="http://schemas.openxmlformats.org/officeDocument/2006/relationships/image" Target="../media/image99.png"/><Relationship Id="rId10" Type="http://schemas.openxmlformats.org/officeDocument/2006/relationships/hyperlink" Target="https://doi.org/10.1140/epjc/s10052-016-4041-9" TargetMode="External"/><Relationship Id="rId4" Type="http://schemas.openxmlformats.org/officeDocument/2006/relationships/image" Target="../media/image98.png"/><Relationship Id="rId9" Type="http://schemas.openxmlformats.org/officeDocument/2006/relationships/hyperlink" Target="http://atlas.web.cern.ch/Atlas/GROUPS/PHYSICS/PAPERS/EXOT-2014-14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ms-results.web.cern.ch/cms-results/public-results/preliminary-results/BPH-20-003/index.html" TargetMode="External"/><Relationship Id="rId3" Type="http://schemas.openxmlformats.org/officeDocument/2006/relationships/hyperlink" Target="https://atlas.web.cern.ch/Atlas/GROUPS/PHYSICS/PAPERS/BPHY-2018-09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lhcbproject.web.cern.ch/lhcbproject/Publications/LHCbProjectPublic/LHCb-PAPER-2017-001.html" TargetMode="External"/><Relationship Id="rId10" Type="http://schemas.openxmlformats.org/officeDocument/2006/relationships/hyperlink" Target="https://cds.cern.ch/record/2727207?ln=en" TargetMode="External"/><Relationship Id="rId4" Type="http://schemas.openxmlformats.org/officeDocument/2006/relationships/hyperlink" Target="http://cms-results.web.cern.ch/cms-results/public-results/publications/BPH-16-004/index.html" TargetMode="External"/><Relationship Id="rId9" Type="http://schemas.openxmlformats.org/officeDocument/2006/relationships/hyperlink" Target="https://atlas.web.cern.ch/Atlas/GROUPS/PHYSICS/CONFNOTES/ATLAS-CONF-2020-049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02.png"/><Relationship Id="rId7" Type="http://schemas.openxmlformats.org/officeDocument/2006/relationships/hyperlink" Target="https://indico.cern.ch/event/1109611/timetable/?view=standard#586-searches-for-lepton-flavou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hyperlink" Target="https://doi.org/10.1007/JHEP06(2020)129" TargetMode="External"/><Relationship Id="rId4" Type="http://schemas.openxmlformats.org/officeDocument/2006/relationships/image" Target="../media/image103.png"/><Relationship Id="rId9" Type="http://schemas.openxmlformats.org/officeDocument/2006/relationships/hyperlink" Target="https://lhcbproject.web.cern.ch/Publications/p/LHCb-PAPER-2019-043.html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lhcbproject.web.cern.ch/Publications/p/LHCb-PAPER-2019-022.html" TargetMode="External"/><Relationship Id="rId3" Type="http://schemas.openxmlformats.org/officeDocument/2006/relationships/image" Target="../media/image10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109611/timetable/?view=standard#586-searches-for-lepton-flavou" TargetMode="External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hyperlink" Target="https://doi.org/10.1103/PhysRevLett.123.241802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hyperlink" Target="https://indico.cern.ch/event/1109611/timetable/?view=standard#586-searches-for-lepton-flavou" TargetMode="External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70.jpeg"/><Relationship Id="rId9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lhcbproject.web.cern.ch/lhcbproject/Publications/LHCbProjectPublic/LHCb-PAPER-2021-008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hyperlink" Target="https://doi.org/10.1103/PhysRevLett.128.041801" TargetMode="External"/><Relationship Id="rId5" Type="http://schemas.openxmlformats.org/officeDocument/2006/relationships/image" Target="../media/image10.png"/><Relationship Id="rId10" Type="http://schemas.openxmlformats.org/officeDocument/2006/relationships/hyperlink" Target="https://lhcbproject.web.cern.ch/lhcbproject/Publications/LHCbProjectPublic/LHCb-PAPER-2021-007.html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doi.org/10.1103/PhysRevD.105.01201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62332" y="5307242"/>
            <a:ext cx="3970050" cy="787087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800" u="sng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glow>
                    <a:schemeClr val="accent3">
                      <a:satMod val="175000"/>
                      <a:alpha val="89000"/>
                    </a:schemeClr>
                  </a:glow>
                </a:effectLst>
                <a:latin typeface="Cambria" panose="02040503050406030204" pitchFamily="18" charset="0"/>
              </a:rPr>
              <a:t>Sergey Polikarpov</a:t>
            </a:r>
          </a:p>
          <a:p>
            <a:pPr algn="ctr"/>
            <a:r>
              <a:rPr lang="en-US" sz="2800" u="sng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glow>
                    <a:schemeClr val="accent3">
                      <a:satMod val="175000"/>
                      <a:alpha val="89000"/>
                    </a:schemeClr>
                  </a:glow>
                </a:effectLst>
                <a:latin typeface="Cambria" panose="02040503050406030204" pitchFamily="18" charset="0"/>
              </a:rPr>
              <a:t>NRNU </a:t>
            </a:r>
            <a:r>
              <a:rPr lang="en-US" sz="2800" u="sng" dirty="0" err="1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glow>
                    <a:schemeClr val="accent3">
                      <a:satMod val="175000"/>
                      <a:alpha val="89000"/>
                    </a:schemeClr>
                  </a:glow>
                </a:effectLst>
                <a:latin typeface="Cambria" panose="02040503050406030204" pitchFamily="18" charset="0"/>
              </a:rPr>
              <a:t>MEPhI</a:t>
            </a:r>
            <a:r>
              <a:rPr lang="en-US" sz="2800" u="sng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glow>
                    <a:schemeClr val="accent3">
                      <a:satMod val="175000"/>
                      <a:alpha val="89000"/>
                    </a:schemeClr>
                  </a:glow>
                </a:effectLst>
                <a:latin typeface="Cambria" panose="02040503050406030204" pitchFamily="18" charset="0"/>
              </a:rPr>
              <a:t>, LPI RAS</a:t>
            </a:r>
            <a:endParaRPr lang="en-US" sz="2800" dirty="0">
              <a:ln w="9525"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effectLst>
                <a:glow>
                  <a:schemeClr val="accent3">
                    <a:satMod val="175000"/>
                    <a:alpha val="89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34" y="6181287"/>
            <a:ext cx="9049142" cy="41380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HGGothicE" panose="020B0400000000000000" pitchFamily="49" charset="-128"/>
                <a:cs typeface="Times New Roman" panose="02020603050405020304" pitchFamily="18" charset="0"/>
              </a:rPr>
              <a:t>MISP 2022	               Dubna</a:t>
            </a:r>
            <a:r>
              <a:rPr lang="en-US" dirty="0">
                <a:latin typeface="Cambria"/>
                <a:ea typeface="Cambria"/>
              </a:rPr>
              <a:t>			  	</a:t>
            </a:r>
            <a:r>
              <a:rPr lang="en-US" sz="2000" dirty="0">
                <a:latin typeface="Cambria"/>
                <a:ea typeface="Cambria"/>
              </a:rPr>
              <a:t>28 July </a:t>
            </a:r>
            <a:r>
              <a:rPr lang="en-US" sz="2000" dirty="0">
                <a:latin typeface="Cambria" panose="02040503050406030204" pitchFamily="18" charset="0"/>
                <a:ea typeface="HGGothicE" panose="020B0400000000000000" pitchFamily="49" charset="-128"/>
              </a:rPr>
              <a:t>2022</a:t>
            </a:r>
            <a:endParaRPr lang="en-US" sz="2400" b="1" dirty="0">
              <a:latin typeface="Cambria" panose="02040503050406030204" pitchFamily="18" charset="0"/>
              <a:ea typeface="HGGothicE" panose="020B0400000000000000" pitchFamily="49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5241" y="2569513"/>
            <a:ext cx="8766967" cy="2174766"/>
          </a:xfrm>
        </p:spPr>
        <p:txBody>
          <a:bodyPr anchor="t">
            <a:noAutofit/>
          </a:bodyPr>
          <a:lstStyle/>
          <a:p>
            <a:r>
              <a:rPr lang="en-US" sz="8000" dirty="0">
                <a:ln w="12700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92100">
                    <a:schemeClr val="bg1">
                      <a:alpha val="70000"/>
                    </a:schemeClr>
                  </a:glow>
                </a:effectLst>
                <a:latin typeface="Berlin Sans FB Demi" panose="020E0802020502020306" pitchFamily="34" charset="0"/>
              </a:rPr>
              <a:t>Recent CMS flavor physics results</a:t>
            </a:r>
            <a:endParaRPr lang="ru-RU" sz="8000" b="1" u="sng" dirty="0">
              <a:ln w="12700"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292100">
                  <a:schemeClr val="bg1">
                    <a:alpha val="70000"/>
                  </a:schemeClr>
                </a:glow>
              </a:effectLst>
              <a:ea typeface="Cambria"/>
              <a:cs typeface="Dubai Medium" panose="020B0603030403030204" pitchFamily="34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79A0B-11FC-453B-A65D-1F18919B9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7923" cy="1127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9B850-2B9C-960C-DD4A-3B16129BB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288" y="0"/>
            <a:ext cx="4262783" cy="929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9ABC0-A76E-3543-151C-98E7DBED2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429" y="957053"/>
            <a:ext cx="1391128" cy="128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5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627B15-5B51-30CC-50F2-21A9A04F2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52" y="6073448"/>
            <a:ext cx="2818390" cy="75243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03508" y="-9532"/>
            <a:ext cx="851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Results</a:t>
            </a:r>
            <a:endParaRPr lang="ru-RU" sz="3600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9671F-C76E-4DCC-A7BB-F1235B1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D9AB3E-2EFF-8E50-BAEA-F8FD1D98C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6" y="565979"/>
            <a:ext cx="7787860" cy="3643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8D9EA1-AE79-4997-0957-D4E231B22510}"/>
              </a:ext>
            </a:extLst>
          </p:cNvPr>
          <p:cNvSpPr txBox="1"/>
          <p:nvPr/>
        </p:nvSpPr>
        <p:spPr>
          <a:xfrm>
            <a:off x="335721" y="4285755"/>
            <a:ext cx="847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Merged </a:t>
            </a:r>
            <a:r>
              <a:rPr lang="en-US" sz="1600" dirty="0"/>
              <a:t>(</a:t>
            </a:r>
            <a:r>
              <a:rPr lang="en-US" sz="1400" i="1" dirty="0"/>
              <a:t>2016-2018, both |</a:t>
            </a:r>
            <a:r>
              <a:rPr lang="el-GR" sz="1400" i="1" dirty="0"/>
              <a:t>η</a:t>
            </a:r>
            <a:r>
              <a:rPr lang="el-GR" sz="1400" baseline="-25000" dirty="0"/>
              <a:t>μ</a:t>
            </a:r>
            <a:r>
              <a:rPr lang="en-US" sz="1400" i="1" dirty="0"/>
              <a:t>| intervals</a:t>
            </a:r>
            <a:r>
              <a:rPr lang="en-US" sz="1600" dirty="0"/>
              <a:t>)</a:t>
            </a:r>
            <a:r>
              <a:rPr lang="en-US" dirty="0"/>
              <a:t> projections of the fit and data in 2 MVA ranges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56034-D0FA-6234-6F3E-F6908E448480}"/>
              </a:ext>
            </a:extLst>
          </p:cNvPr>
          <p:cNvSpPr txBox="1"/>
          <p:nvPr/>
        </p:nvSpPr>
        <p:spPr>
          <a:xfrm>
            <a:off x="2228857" y="2558066"/>
            <a:ext cx="15966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800" b="1" spc="-1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12.5σ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AEE57-CF8F-50E7-37D9-19687DF0B778}"/>
              </a:ext>
            </a:extLst>
          </p:cNvPr>
          <p:cNvSpPr txBox="1"/>
          <p:nvPr/>
        </p:nvSpPr>
        <p:spPr>
          <a:xfrm>
            <a:off x="901675" y="3429000"/>
            <a:ext cx="1176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6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b="1" spc="-14400" baseline="30000" dirty="0">
                <a:solidFill>
                  <a:srgbClr val="CC6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1200" b="1" dirty="0">
                <a:solidFill>
                  <a:srgbClr val="CC6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rgbClr val="CC6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0.5σ</a:t>
            </a:r>
            <a:endParaRPr lang="en-US" b="1" dirty="0">
              <a:solidFill>
                <a:srgbClr val="CC68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C2A54C-B52E-8130-29B0-0F0814F0182F}"/>
              </a:ext>
            </a:extLst>
          </p:cNvPr>
          <p:cNvSpPr txBox="1"/>
          <p:nvPr/>
        </p:nvSpPr>
        <p:spPr>
          <a:xfrm>
            <a:off x="2130428" y="1366600"/>
            <a:ext cx="1793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MVA&gt;0.99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FB5B5-25F6-2664-A4B0-5F8380FCB85E}"/>
              </a:ext>
            </a:extLst>
          </p:cNvPr>
          <p:cNvSpPr txBox="1"/>
          <p:nvPr/>
        </p:nvSpPr>
        <p:spPr>
          <a:xfrm>
            <a:off x="5402471" y="1406357"/>
            <a:ext cx="2382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0.9&lt;MVA&lt;0.99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22FACF-3347-ABA5-F47C-AEBC3C19A06B}"/>
              </a:ext>
            </a:extLst>
          </p:cNvPr>
          <p:cNvSpPr txBox="1"/>
          <p:nvPr/>
        </p:nvSpPr>
        <p:spPr>
          <a:xfrm>
            <a:off x="7833889" y="779824"/>
            <a:ext cx="1279192" cy="3054682"/>
          </a:xfrm>
          <a:prstGeom prst="rect">
            <a:avLst/>
          </a:prstGeom>
          <a:solidFill>
            <a:schemeClr val="accent3">
              <a:alpha val="17000"/>
            </a:schemeClr>
          </a:solidFill>
          <a:ln w="15875">
            <a:solidFill>
              <a:schemeClr val="accent6">
                <a:alpha val="6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2D fit to </a:t>
            </a:r>
            <a:r>
              <a:rPr lang="en-US" sz="1600" b="1" dirty="0"/>
              <a:t>mass </a:t>
            </a:r>
            <a:r>
              <a:rPr lang="en-US" sz="1600" dirty="0"/>
              <a:t>and </a:t>
            </a:r>
            <a:r>
              <a:rPr lang="en-US" sz="1600" b="1" dirty="0"/>
              <a:t>per-event mass uncertainty</a:t>
            </a:r>
            <a:r>
              <a:rPr lang="en-US" sz="1600" dirty="0"/>
              <a:t> in </a:t>
            </a:r>
            <a:r>
              <a:rPr lang="en-US" sz="1600" u="sng" dirty="0"/>
              <a:t>16 categories</a:t>
            </a:r>
          </a:p>
          <a:p>
            <a:endParaRPr lang="en-US" sz="1600" u="sng" dirty="0"/>
          </a:p>
          <a:p>
            <a:r>
              <a:rPr lang="en-US" sz="1400" dirty="0"/>
              <a:t>Signal shape fixed to MC</a:t>
            </a:r>
          </a:p>
          <a:p>
            <a:r>
              <a:rPr lang="en-US" sz="1200" dirty="0"/>
              <a:t>SL and peak. </a:t>
            </a:r>
            <a:r>
              <a:rPr lang="en-US" sz="1200" dirty="0" err="1"/>
              <a:t>bkg</a:t>
            </a:r>
            <a:r>
              <a:rPr lang="en-US" sz="1200" dirty="0"/>
              <a:t> shapes fixed to MC; yields constrained </a:t>
            </a:r>
            <a:r>
              <a:rPr lang="en-US" sz="1100" dirty="0"/>
              <a:t>using MC</a:t>
            </a:r>
            <a:r>
              <a:rPr lang="en-US" sz="1200" dirty="0"/>
              <a:t> </a:t>
            </a:r>
            <a:r>
              <a:rPr lang="en-US" sz="1100" dirty="0"/>
              <a:t>predictions</a:t>
            </a:r>
          </a:p>
          <a:p>
            <a:r>
              <a:rPr lang="en-US" sz="1000" dirty="0" err="1"/>
              <a:t>Comb.bkg</a:t>
            </a:r>
            <a:r>
              <a:rPr lang="en-US" sz="1000" dirty="0"/>
              <a:t>. </a:t>
            </a:r>
            <a:r>
              <a:rPr lang="en-US" sz="1050" dirty="0"/>
              <a:t>- </a:t>
            </a:r>
            <a:r>
              <a:rPr lang="en-US" sz="1000" dirty="0"/>
              <a:t>polynomial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DA4045-DD06-46D1-E32D-B69178EE46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705" y="4849827"/>
            <a:ext cx="8711668" cy="1117869"/>
          </a:xfrm>
          <a:prstGeom prst="rect">
            <a:avLst/>
          </a:prstGeom>
          <a:solidFill>
            <a:srgbClr val="FFFF00">
              <a:alpha val="20000"/>
            </a:srgbClr>
          </a:solidFill>
          <a:ln w="101600">
            <a:solidFill>
              <a:srgbClr val="FF0000">
                <a:alpha val="80000"/>
              </a:srgb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553D9D-7E97-CB3E-0E54-675B0372D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6" y="67901"/>
            <a:ext cx="9042833" cy="6790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3FA374-7EF3-E6CA-763C-0951BDAA2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306" y="32116"/>
            <a:ext cx="8350751" cy="679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8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afterEffect">
                                  <p:stCondLst>
                                    <p:cond delay="1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303508" y="-9532"/>
            <a:ext cx="851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Results for </a:t>
            </a:r>
            <a:r>
              <a:rPr lang="en-US" sz="3600" b="1" dirty="0">
                <a:latin typeface="Lucida Handwriting" panose="03010101010101010101" pitchFamily="66" charset="0"/>
              </a:rPr>
              <a:t>B</a:t>
            </a:r>
            <a:r>
              <a:rPr lang="en-US" sz="3600" b="1" dirty="0">
                <a:latin typeface="Cambria" panose="02040503050406030204" pitchFamily="18" charset="0"/>
              </a:rPr>
              <a:t>(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600" b="1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400" b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6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n-US" sz="36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36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36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3600" b="1" dirty="0">
                <a:latin typeface="+mj-lt"/>
                <a:cs typeface="Dubai Medium" panose="020B0603030403030204" pitchFamily="34" charset="-78"/>
              </a:rPr>
              <a:t> </a:t>
            </a:r>
            <a:endParaRPr lang="ru-RU" sz="3600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9671F-C76E-4DCC-A7BB-F1235B1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9474B-0169-6A0B-63E9-59B162C9F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3" y="743920"/>
            <a:ext cx="8888627" cy="5291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31196-10C7-B320-C814-DED8440C310E}"/>
              </a:ext>
            </a:extLst>
          </p:cNvPr>
          <p:cNvSpPr txBox="1"/>
          <p:nvPr/>
        </p:nvSpPr>
        <p:spPr>
          <a:xfrm>
            <a:off x="100146" y="5848111"/>
            <a:ext cx="684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The most precise measurement to date! </a:t>
            </a:r>
          </a:p>
          <a:p>
            <a:r>
              <a:rPr lang="en-US" sz="2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Excellent consistency with the SM!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4BBD0D-E3E0-4A85-E7F5-748979CFA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43920" cy="74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53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303508" y="-9532"/>
            <a:ext cx="851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Results (simplified version)</a:t>
            </a:r>
            <a:endParaRPr lang="ru-RU" sz="3600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9671F-C76E-4DCC-A7BB-F1235B1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0" name="Picture 9" descr="Two people in a pool with a baby in the pool&#10;&#10;Description automatically generated with low confidence">
            <a:extLst>
              <a:ext uri="{FF2B5EF4-FFF2-40B4-BE49-F238E27FC236}">
                <a16:creationId xmlns:a16="http://schemas.microsoft.com/office/drawing/2014/main" id="{AC33CDFF-954B-500A-B63C-E2C376C6F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9" y="598282"/>
            <a:ext cx="8351901" cy="6041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62D6C2-355A-F862-D7B5-59D977407E93}"/>
              </a:ext>
            </a:extLst>
          </p:cNvPr>
          <p:cNvSpPr txBox="1"/>
          <p:nvPr/>
        </p:nvSpPr>
        <p:spPr>
          <a:xfrm>
            <a:off x="3994085" y="1886248"/>
            <a:ext cx="1897945" cy="548513"/>
          </a:xfrm>
          <a:prstGeom prst="rect">
            <a:avLst/>
          </a:prstGeom>
          <a:solidFill>
            <a:srgbClr val="7030A0">
              <a:alpha val="81000"/>
            </a:srgbClr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3600" b="1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600" b="1" spc="-14400" baseline="30000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baseline="-25000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400" b="1" baseline="-25000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l-GR" sz="3600" b="1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n-US" sz="3600" b="1" baseline="30000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3600" b="1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3600" b="1" baseline="30000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endParaRPr lang="en-US" sz="3600" b="1" baseline="30000" dirty="0">
              <a:ln>
                <a:solidFill>
                  <a:schemeClr val="accent3"/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DC9FA0-BE0B-F216-AEBD-3FE23DA03E43}"/>
              </a:ext>
            </a:extLst>
          </p:cNvPr>
          <p:cNvSpPr txBox="1"/>
          <p:nvPr/>
        </p:nvSpPr>
        <p:spPr>
          <a:xfrm>
            <a:off x="1304518" y="3904063"/>
            <a:ext cx="1897945" cy="553998"/>
          </a:xfrm>
          <a:prstGeom prst="rect">
            <a:avLst/>
          </a:prstGeom>
          <a:solidFill>
            <a:srgbClr val="7030A0">
              <a:alpha val="81000"/>
            </a:srgbClr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3600" b="1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600" b="1" spc="-14400" baseline="30000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400" b="1" baseline="-25000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000" b="1" baseline="-25000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1" baseline="-25000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baseline="-25000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l-GR" sz="3600" b="1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n-US" sz="3600" b="1" baseline="30000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3600" b="1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3600" b="1" baseline="30000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endParaRPr lang="en-US" sz="3600" b="1" baseline="30000" dirty="0">
              <a:ln>
                <a:solidFill>
                  <a:schemeClr val="accent3"/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31A988-DBC6-51F7-2269-967CAA0A604C}"/>
              </a:ext>
            </a:extLst>
          </p:cNvPr>
          <p:cNvSpPr txBox="1"/>
          <p:nvPr/>
        </p:nvSpPr>
        <p:spPr>
          <a:xfrm>
            <a:off x="4422342" y="5742840"/>
            <a:ext cx="2536044" cy="553998"/>
          </a:xfrm>
          <a:prstGeom prst="rect">
            <a:avLst/>
          </a:prstGeom>
          <a:solidFill>
            <a:srgbClr val="7030A0">
              <a:alpha val="48000"/>
            </a:srgbClr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3600" b="1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background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D7C41E-611F-F0E2-98C8-FCFED39FE372}"/>
              </a:ext>
            </a:extLst>
          </p:cNvPr>
          <p:cNvSpPr txBox="1"/>
          <p:nvPr/>
        </p:nvSpPr>
        <p:spPr>
          <a:xfrm>
            <a:off x="7372625" y="2691039"/>
            <a:ext cx="1208979" cy="677108"/>
          </a:xfrm>
          <a:prstGeom prst="rect">
            <a:avLst/>
          </a:prstGeom>
          <a:solidFill>
            <a:srgbClr val="7030A0">
              <a:alpha val="70000"/>
            </a:srgbClr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CMS</a:t>
            </a:r>
            <a:endParaRPr lang="en-US" sz="4400" b="1" baseline="30000" dirty="0">
              <a:ln>
                <a:solidFill>
                  <a:schemeClr val="accent3"/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D077BA-14D0-5676-D932-964198F97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638" y="3363730"/>
            <a:ext cx="450921" cy="45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85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303508" y="-9532"/>
            <a:ext cx="851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Results for </a:t>
            </a:r>
            <a:r>
              <a:rPr lang="en-US" sz="3600" b="1" dirty="0">
                <a:latin typeface="Lucida Handwriting" panose="03010101010101010101" pitchFamily="66" charset="0"/>
              </a:rPr>
              <a:t>B</a:t>
            </a:r>
            <a:r>
              <a:rPr lang="en-US" sz="3600" b="1" dirty="0">
                <a:latin typeface="Cambria" panose="02040503050406030204" pitchFamily="18" charset="0"/>
              </a:rPr>
              <a:t>(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600" b="1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400" b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6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n-US" sz="36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36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36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3600" b="1" dirty="0">
                <a:latin typeface="+mj-lt"/>
                <a:cs typeface="Dubai Medium" panose="020B0603030403030204" pitchFamily="34" charset="-78"/>
              </a:rPr>
              <a:t> </a:t>
            </a:r>
            <a:endParaRPr lang="ru-RU" sz="3600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9671F-C76E-4DCC-A7BB-F1235B1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31196-10C7-B320-C814-DED8440C310E}"/>
              </a:ext>
            </a:extLst>
          </p:cNvPr>
          <p:cNvSpPr txBox="1"/>
          <p:nvPr/>
        </p:nvSpPr>
        <p:spPr>
          <a:xfrm>
            <a:off x="197328" y="6050590"/>
            <a:ext cx="8032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The most stringent single-experiment upper limit!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F565E-41EC-B2C1-D2CF-E0FC49E36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43920" cy="743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7A04D2-0CF4-B41B-B333-0B1E5C583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98" y="837997"/>
            <a:ext cx="8787204" cy="518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00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303508" y="-9532"/>
            <a:ext cx="851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Summary</a:t>
            </a:r>
            <a:endParaRPr lang="ru-RU" sz="3600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9671F-C76E-4DCC-A7BB-F1235B1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7CB3F-3CEA-4DB5-A93B-2F5BC7D5AB10}"/>
              </a:ext>
            </a:extLst>
          </p:cNvPr>
          <p:cNvSpPr txBox="1"/>
          <p:nvPr/>
        </p:nvSpPr>
        <p:spPr>
          <a:xfrm>
            <a:off x="1453854" y="6082200"/>
            <a:ext cx="6325299" cy="7035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Thank you 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D8FC1-797B-482C-0B5E-30A6CA48E195}"/>
              </a:ext>
            </a:extLst>
          </p:cNvPr>
          <p:cNvSpPr txBox="1"/>
          <p:nvPr/>
        </p:nvSpPr>
        <p:spPr>
          <a:xfrm>
            <a:off x="72396" y="862636"/>
            <a:ext cx="9017542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  <a:ea typeface="Cambria" panose="02040503050406030204" pitchFamily="18" charset="0"/>
              </a:rPr>
              <a:t>A new measurement of B</a:t>
            </a:r>
            <a:r>
              <a:rPr lang="en-US" sz="1400" dirty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+mj-lt"/>
                <a:ea typeface="Cambria" panose="02040503050406030204" pitchFamily="18" charset="0"/>
              </a:rPr>
              <a:t>→</a:t>
            </a:r>
            <a:r>
              <a:rPr lang="en-US" sz="1400" dirty="0">
                <a:latin typeface="+mj-lt"/>
                <a:ea typeface="Cambria" panose="02040503050406030204" pitchFamily="18" charset="0"/>
              </a:rPr>
              <a:t> </a:t>
            </a:r>
            <a:r>
              <a:rPr lang="el-GR" sz="2400" dirty="0">
                <a:latin typeface="+mj-lt"/>
                <a:ea typeface="Cambria" panose="02040503050406030204" pitchFamily="18" charset="0"/>
              </a:rPr>
              <a:t>μμ</a:t>
            </a:r>
            <a:r>
              <a:rPr lang="en-US" sz="2400" dirty="0">
                <a:latin typeface="+mj-lt"/>
                <a:ea typeface="Cambria" panose="02040503050406030204" pitchFamily="18" charset="0"/>
              </a:rPr>
              <a:t> decays is performed by CMS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  <a:ea typeface="Cambria" panose="02040503050406030204" pitchFamily="18" charset="0"/>
              </a:rPr>
              <a:t>The result has 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world-leading precision and agrees with the SM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  <a:ea typeface="Cambria" panose="02040503050406030204" pitchFamily="18" charset="0"/>
              </a:rPr>
              <a:t>Measurement of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000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l-GR" sz="2000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2000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+mj-lt"/>
                <a:ea typeface="Cambria" panose="02040503050406030204" pitchFamily="18" charset="0"/>
              </a:rPr>
              <a:t>effective lifetime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 also reported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(see backup)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700" dirty="0">
              <a:latin typeface="+mj-lt"/>
              <a:ea typeface="Cambria" panose="020405030504060302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  <a:ea typeface="Cambria" panose="02040503050406030204" pitchFamily="18" charset="0"/>
              </a:rPr>
              <a:t>Now waiting for                      result to perform a full LHC Run-2 combination!</a:t>
            </a:r>
          </a:p>
          <a:p>
            <a:pPr>
              <a:spcAft>
                <a:spcPts val="600"/>
              </a:spcAft>
            </a:pPr>
            <a:endParaRPr lang="en-US" sz="1200" b="1" dirty="0">
              <a:latin typeface="+mj-lt"/>
              <a:hlinkClick r:id="rId2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Run-3 will bring additional sensitivity with improved triggers!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6" name="Picture 2">
            <a:hlinkClick r:id="rId3"/>
            <a:extLst>
              <a:ext uri="{FF2B5EF4-FFF2-40B4-BE49-F238E27FC236}">
                <a16:creationId xmlns:a16="http://schemas.microsoft.com/office/drawing/2014/main" id="{F2D6951A-76E6-3A7B-E341-3AF36CB68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98" y="2336373"/>
            <a:ext cx="1172311" cy="487237"/>
          </a:xfrm>
          <a:prstGeom prst="rect">
            <a:avLst/>
          </a:prstGeom>
          <a:noFill/>
          <a:ln w="254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93E2F3-A4D7-889D-6CF8-7662A7463BA1}"/>
              </a:ext>
            </a:extLst>
          </p:cNvPr>
          <p:cNvSpPr txBox="1"/>
          <p:nvPr/>
        </p:nvSpPr>
        <p:spPr>
          <a:xfrm>
            <a:off x="322442" y="4954715"/>
            <a:ext cx="860952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Read more: 	</a:t>
            </a:r>
            <a:r>
              <a:rPr lang="en-US" sz="20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hlinkClick r:id="rId5"/>
              </a:rPr>
              <a:t>CMS-BPH-21-006</a:t>
            </a:r>
            <a:endParaRPr lang="en-US" sz="20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1800" b="1" dirty="0" err="1">
                <a:latin typeface="+mj-lt"/>
                <a:ea typeface="Cambria" panose="02040503050406030204" pitchFamily="18" charset="0"/>
                <a:hlinkClick r:id="rId6"/>
              </a:rPr>
              <a:t>cms.cern</a:t>
            </a:r>
            <a:r>
              <a:rPr lang="en-US" sz="1800" b="1" dirty="0">
                <a:latin typeface="+mj-lt"/>
                <a:ea typeface="Cambria" panose="02040503050406030204" pitchFamily="18" charset="0"/>
                <a:hlinkClick r:id="rId6"/>
              </a:rPr>
              <a:t>/news/new-study-rare-b-meson-decays-two-muons</a:t>
            </a:r>
            <a:endParaRPr lang="en-US" sz="1800" b="1" dirty="0">
              <a:latin typeface="+mj-lt"/>
              <a:ea typeface="Cambria" panose="02040503050406030204" pitchFamily="18" charset="0"/>
            </a:endParaRPr>
          </a:p>
          <a:p>
            <a:r>
              <a:rPr lang="en-US" sz="1800" b="1" dirty="0">
                <a:latin typeface="+mj-lt"/>
                <a:ea typeface="Cambria" panose="02040503050406030204" pitchFamily="18" charset="0"/>
              </a:rPr>
              <a:t>		</a:t>
            </a:r>
            <a:r>
              <a:rPr lang="en-US" sz="1600" b="1" dirty="0">
                <a:latin typeface="+mj-lt"/>
                <a:ea typeface="Cambria" panose="02040503050406030204" pitchFamily="18" charset="0"/>
                <a:hlinkClick r:id="rId7"/>
              </a:rPr>
              <a:t>https://cds.cern.ch/record/2815334/files/BPH-21-006-pas.pdf</a:t>
            </a:r>
            <a:endParaRPr lang="en-US" sz="1800" b="1" dirty="0"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0133E9-5318-9502-CDBA-6F769B081B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33286" cy="7332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4B0000-4B39-9D84-BB4D-535ABCCAE587}"/>
              </a:ext>
            </a:extLst>
          </p:cNvPr>
          <p:cNvSpPr txBox="1"/>
          <p:nvPr/>
        </p:nvSpPr>
        <p:spPr>
          <a:xfrm>
            <a:off x="420271" y="4333285"/>
            <a:ext cx="82781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  <a:defRPr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j-lt"/>
                <a:ea typeface="Cambria" panose="02040503050406030204" pitchFamily="18" charset="0"/>
              </a:rPr>
              <a:t>	Most likely we need to wait until Run-4 to observe B</a:t>
            </a:r>
            <a:r>
              <a:rPr lang="en-US" sz="2000" baseline="30000" dirty="0">
                <a:solidFill>
                  <a:schemeClr val="bg2">
                    <a:lumMod val="25000"/>
                  </a:schemeClr>
                </a:solidFill>
                <a:latin typeface="+mj-lt"/>
                <a:ea typeface="Cambria" panose="02040503050406030204" pitchFamily="18" charset="0"/>
              </a:rPr>
              <a:t>0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j-lt"/>
                <a:ea typeface="Cambria" panose="02040503050406030204" pitchFamily="18" charset="0"/>
              </a:rPr>
              <a:t>→</a:t>
            </a:r>
            <a:r>
              <a:rPr lang="el-GR" sz="2000" dirty="0">
                <a:solidFill>
                  <a:schemeClr val="bg2">
                    <a:lumMod val="25000"/>
                  </a:schemeClr>
                </a:solidFill>
                <a:latin typeface="+mj-lt"/>
                <a:ea typeface="Cambria" panose="02040503050406030204" pitchFamily="18" charset="0"/>
              </a:rPr>
              <a:t>μ</a:t>
            </a:r>
            <a:r>
              <a:rPr lang="en-US" sz="2000" baseline="30000" dirty="0">
                <a:solidFill>
                  <a:schemeClr val="bg2">
                    <a:lumMod val="25000"/>
                  </a:schemeClr>
                </a:solidFill>
                <a:latin typeface="+mj-lt"/>
                <a:ea typeface="Cambria" panose="02040503050406030204" pitchFamily="18" charset="0"/>
              </a:rPr>
              <a:t>+</a:t>
            </a:r>
            <a:r>
              <a:rPr lang="el-GR" sz="2000" dirty="0">
                <a:solidFill>
                  <a:schemeClr val="bg2">
                    <a:lumMod val="25000"/>
                  </a:schemeClr>
                </a:solidFill>
                <a:latin typeface="+mj-lt"/>
                <a:ea typeface="Cambria" panose="02040503050406030204" pitchFamily="18" charset="0"/>
              </a:rPr>
              <a:t>μ</a:t>
            </a:r>
            <a:r>
              <a:rPr lang="el-GR" sz="2000" baseline="30000" dirty="0">
                <a:solidFill>
                  <a:schemeClr val="bg2">
                    <a:lumMod val="25000"/>
                  </a:schemeClr>
                </a:solidFill>
                <a:latin typeface="+mj-lt"/>
                <a:ea typeface="Cambria" panose="02040503050406030204" pitchFamily="18" charset="0"/>
              </a:rPr>
              <a:t>−</a:t>
            </a:r>
            <a:endParaRPr kumimoji="0" lang="en-US" sz="2000" i="0" u="none" strike="noStrike" kern="1200" cap="none" spc="0" normalizeH="0" baseline="3000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0D596A-7346-D78A-A2D8-2E5B738781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70" y="827300"/>
            <a:ext cx="9065450" cy="54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6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L -0.05712 -0.14838 C -0.06996 -0.17917 -0.07673 -0.22592 -0.07673 -0.2743 C -0.07673 -0.32963 -0.06996 -0.37454 -0.05712 -0.40509 L -0.00017 -0.5544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7" y="-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283146" y="2548551"/>
            <a:ext cx="8511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ambria" panose="02040503050406030204" pitchFamily="18" charset="0"/>
              </a:rPr>
              <a:t>BACKUP</a:t>
            </a:r>
            <a:endParaRPr lang="ru-RU" sz="6000" b="1" dirty="0">
              <a:latin typeface="Cambria" panose="02040503050406030204" pitchFamily="18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E97D722-9675-4040-9E04-AB79BF24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42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303508" y="-9532"/>
            <a:ext cx="851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Systematic uncertainties</a:t>
            </a:r>
            <a:endParaRPr lang="ru-RU" sz="3600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9671F-C76E-4DCC-A7BB-F1235B1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1CC21-D37E-2FA2-A61A-022E201BD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29" y="941625"/>
            <a:ext cx="8875076" cy="2995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C1D24-48E8-09F9-1934-D35F9318E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04" y="4561326"/>
            <a:ext cx="7876180" cy="187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64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303508" y="-9532"/>
            <a:ext cx="8511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atin typeface="Cambria" panose="02040503050406030204" pitchFamily="18" charset="0"/>
              </a:rPr>
              <a:t>f</a:t>
            </a:r>
            <a:r>
              <a:rPr lang="en-US" sz="4800" b="1" baseline="-25000" dirty="0">
                <a:latin typeface="Cambria" panose="02040503050406030204" pitchFamily="18" charset="0"/>
              </a:rPr>
              <a:t>s</a:t>
            </a:r>
            <a:r>
              <a:rPr lang="en-US" sz="4800" b="1" dirty="0">
                <a:latin typeface="Cambria" panose="02040503050406030204" pitchFamily="18" charset="0"/>
              </a:rPr>
              <a:t>/</a:t>
            </a:r>
            <a:r>
              <a:rPr lang="en-US" sz="4800" b="1" i="1" dirty="0">
                <a:latin typeface="Cambria" panose="02040503050406030204" pitchFamily="18" charset="0"/>
              </a:rPr>
              <a:t>f</a:t>
            </a:r>
            <a:r>
              <a:rPr lang="en-US" sz="4800" b="1" baseline="-25000" dirty="0">
                <a:latin typeface="Cambria" panose="02040503050406030204" pitchFamily="18" charset="0"/>
              </a:rPr>
              <a:t>u</a:t>
            </a:r>
            <a:endParaRPr lang="ru-RU" sz="4800" baseline="-25000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9671F-C76E-4DCC-A7BB-F1235B1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3C5DEC-1009-A340-94BB-C18DEF30B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384" y="1135268"/>
            <a:ext cx="5638741" cy="483483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2BD0FC8-5D8F-2C29-17C2-C4BDC9527700}"/>
              </a:ext>
            </a:extLst>
          </p:cNvPr>
          <p:cNvSpPr/>
          <p:nvPr/>
        </p:nvSpPr>
        <p:spPr>
          <a:xfrm>
            <a:off x="8441635" y="1188278"/>
            <a:ext cx="373592" cy="1042505"/>
          </a:xfrm>
          <a:prstGeom prst="ellipse">
            <a:avLst/>
          </a:prstGeom>
          <a:solidFill>
            <a:srgbClr val="FF0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EAAC5-6759-8D38-91CD-E024FED1D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0" y="821465"/>
            <a:ext cx="3166561" cy="312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89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7305" y="-9532"/>
            <a:ext cx="9116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Effective lifetime measurement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9671F-C76E-4DCC-A7BB-F1235B1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57ADC-7C4C-68E2-CF00-0906B422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91" y="888951"/>
            <a:ext cx="8614061" cy="4311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8C39D-CF32-6DAF-18DE-6A1AF7B0A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143" y="5267909"/>
            <a:ext cx="5765963" cy="1557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980806-98CC-17B6-67C7-C9E956177A1B}"/>
              </a:ext>
            </a:extLst>
          </p:cNvPr>
          <p:cNvSpPr txBox="1"/>
          <p:nvPr/>
        </p:nvSpPr>
        <p:spPr>
          <a:xfrm>
            <a:off x="909979" y="5760276"/>
            <a:ext cx="250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Systematics: </a:t>
            </a:r>
          </a:p>
        </p:txBody>
      </p:sp>
    </p:spTree>
    <p:extLst>
      <p:ext uri="{BB962C8B-B14F-4D97-AF65-F5344CB8AC3E}">
        <p14:creationId xmlns:p14="http://schemas.microsoft.com/office/powerpoint/2010/main" val="880666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E504E0-1EFF-AB49-C0B7-EB890F9FD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16" y="1553183"/>
            <a:ext cx="7419718" cy="4389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ADA753-6CDC-149A-9FF1-E4A0593DB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547"/>
          <a:stretch/>
        </p:blipFill>
        <p:spPr>
          <a:xfrm>
            <a:off x="825042" y="803722"/>
            <a:ext cx="7493915" cy="788161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03508" y="-9532"/>
            <a:ext cx="851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Results for effective lifetime</a:t>
            </a:r>
            <a:endParaRPr lang="ru-RU" sz="3600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9671F-C76E-4DCC-A7BB-F1235B1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31196-10C7-B320-C814-DED8440C310E}"/>
              </a:ext>
            </a:extLst>
          </p:cNvPr>
          <p:cNvSpPr txBox="1"/>
          <p:nvPr/>
        </p:nvSpPr>
        <p:spPr>
          <a:xfrm>
            <a:off x="209717" y="6018939"/>
            <a:ext cx="8699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The most precise measurement! In agreement with SM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F565E-41EC-B2C1-D2CF-E0FC49E36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43920" cy="74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11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Outline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528621" y="1120676"/>
            <a:ext cx="80867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 Why </a:t>
            </a:r>
            <a:r>
              <a:rPr lang="en-US" sz="2800" dirty="0">
                <a:latin typeface="Cambria" panose="02040503050406030204" pitchFamily="18" charset="0"/>
              </a:rPr>
              <a:t>B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μμ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 + previous results</a:t>
            </a:r>
            <a:endParaRPr lang="en-US" sz="2800" dirty="0">
              <a:cs typeface="Dubai Medium" panose="020B0603030403030204" pitchFamily="34" charset="-78"/>
            </a:endParaRPr>
          </a:p>
          <a:p>
            <a:r>
              <a:rPr lang="en-US" sz="2800" dirty="0">
                <a:cs typeface="Dubai Medium" panose="020B0603030403030204" pitchFamily="34" charset="-78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 CMS experiment</a:t>
            </a:r>
            <a:endParaRPr lang="en-US" sz="2800" baseline="30000" dirty="0">
              <a:cs typeface="Dubai Medium" panose="020B0603030403030204" pitchFamily="34" charset="-78"/>
            </a:endParaRPr>
          </a:p>
          <a:p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 Analysis strategy</a:t>
            </a:r>
            <a:endParaRPr lang="en-US" sz="2800" baseline="30000" dirty="0">
              <a:cs typeface="Dubai Medium" panose="020B0603030403030204" pitchFamily="34" charset="-78"/>
            </a:endParaRPr>
          </a:p>
          <a:p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 Backgrounds</a:t>
            </a:r>
          </a:p>
          <a:p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 Event selection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694035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latin typeface="Cambria" panose="02040503050406030204" pitchFamily="18" charset="0"/>
              </a:rPr>
              <a:t>b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→sll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as New Physics probes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i="1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102784" y="650374"/>
            <a:ext cx="9041216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b→sll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 transitions are precisely predicted by Standard Model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Processes are rare (loop level, CKM-suppressed)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	→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new interactions can be major contribution</a:t>
            </a:r>
          </a:p>
          <a:p>
            <a:endParaRPr lang="en-US" sz="1100" dirty="0">
              <a:latin typeface="Cambria" panose="02040503050406030204" pitchFamily="18" charset="0"/>
              <a:ea typeface="Cambria" panose="02040503050406030204" pitchFamily="18" charset="0"/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New interactions can have different symmetries from the SM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NP can modify parameters of angular distributions observed in multibody decays </a:t>
            </a:r>
            <a:r>
              <a:rPr lang="en-US" sz="2400" dirty="0" err="1"/>
              <a:t>B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2400" i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2400" i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endParaRPr lang="en-US" sz="24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A7971-FAB2-7C62-15AA-46FEB671F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" y="3950382"/>
            <a:ext cx="90011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18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B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μμ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LHCb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48F3E-62BC-1169-8A95-105A74787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6" y="650374"/>
            <a:ext cx="8965287" cy="58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15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B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μμ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LHCb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E1C53-3991-807B-4D36-1C9D5EB9C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3" y="650373"/>
            <a:ext cx="8959189" cy="57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30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On </a:t>
            </a:r>
            <a:r>
              <a:rPr lang="en-US" sz="3600" i="1" dirty="0">
                <a:latin typeface="Cambria" panose="02040503050406030204" pitchFamily="18" charset="0"/>
              </a:rPr>
              <a:t>f</a:t>
            </a:r>
            <a:r>
              <a:rPr lang="en-US" sz="3600" baseline="-25000" dirty="0">
                <a:latin typeface="Cambria" panose="02040503050406030204" pitchFamily="18" charset="0"/>
              </a:rPr>
              <a:t>s</a:t>
            </a:r>
            <a:r>
              <a:rPr lang="en-US" sz="3600" dirty="0">
                <a:latin typeface="Cambria" panose="02040503050406030204" pitchFamily="18" charset="0"/>
              </a:rPr>
              <a:t>/</a:t>
            </a:r>
            <a:r>
              <a:rPr lang="en-US" sz="3600" i="1" dirty="0">
                <a:latin typeface="Cambria" panose="02040503050406030204" pitchFamily="18" charset="0"/>
              </a:rPr>
              <a:t>f</a:t>
            </a:r>
            <a:r>
              <a:rPr lang="en-US" sz="3600" baseline="-25000" dirty="0">
                <a:latin typeface="Cambria" panose="02040503050406030204" pitchFamily="18" charset="0"/>
              </a:rPr>
              <a:t>u</a:t>
            </a:r>
            <a:r>
              <a:rPr lang="en-US" sz="3600" dirty="0">
                <a:latin typeface="Cambria" panose="02040503050406030204" pitchFamily="18" charset="0"/>
              </a:rPr>
              <a:t> and normalization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67545" y="776053"/>
            <a:ext cx="896589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cs typeface="Dubai Medium" panose="020B0603030403030204" pitchFamily="34" charset="-78"/>
              </a:rPr>
              <a:t>LHCb, CMS, ATLAS normalize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400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400" dirty="0">
                <a:cs typeface="Dubai Medium" panose="020B0603030403030204" pitchFamily="34" charset="-78"/>
              </a:rPr>
              <a:t> using the B</a:t>
            </a:r>
            <a:r>
              <a:rPr lang="en-US" sz="2400" baseline="30000" dirty="0">
                <a:cs typeface="Dubai Medium" panose="020B0603030403030204" pitchFamily="34" charset="-78"/>
              </a:rPr>
              <a:t>+</a:t>
            </a:r>
            <a:r>
              <a:rPr lang="en-US" sz="2400" dirty="0">
                <a:cs typeface="Dubai Medium" panose="020B0603030403030204" pitchFamily="34" charset="-78"/>
              </a:rPr>
              <a:t> </a:t>
            </a:r>
            <a:r>
              <a:rPr lang="en-US" sz="2400" dirty="0">
                <a:cs typeface="Dubai Medium" panose="020B0603030403030204" pitchFamily="34" charset="-78"/>
                <a:sym typeface="Wingdings" panose="05000000000000000000" pitchFamily="2" charset="2"/>
              </a:rPr>
              <a:t>→ J/</a:t>
            </a:r>
            <a:r>
              <a:rPr lang="el-GR" sz="2400" dirty="0">
                <a:cs typeface="Dubai Medium" panose="020B0603030403030204" pitchFamily="34" charset="-78"/>
                <a:sym typeface="Wingdings" panose="05000000000000000000" pitchFamily="2" charset="2"/>
              </a:rPr>
              <a:t>ψ</a:t>
            </a:r>
            <a:r>
              <a:rPr lang="en-US" sz="2400" dirty="0">
                <a:cs typeface="Dubai Medium" panose="020B0603030403030204" pitchFamily="34" charset="-78"/>
                <a:sym typeface="Wingdings" panose="05000000000000000000" pitchFamily="2" charset="2"/>
              </a:rPr>
              <a:t> K</a:t>
            </a:r>
            <a:r>
              <a:rPr lang="en-US" sz="2400" baseline="30000" dirty="0">
                <a:cs typeface="Dubai Medium" panose="020B0603030403030204" pitchFamily="34" charset="-78"/>
                <a:sym typeface="Wingdings" panose="05000000000000000000" pitchFamily="2" charset="2"/>
              </a:rPr>
              <a:t>+</a:t>
            </a:r>
            <a:r>
              <a:rPr lang="en-US" sz="2400" dirty="0">
                <a:cs typeface="Dubai Medium" panose="020B0603030403030204" pitchFamily="34" charset="-78"/>
                <a:sym typeface="Wingdings" panose="05000000000000000000" pitchFamily="2" charset="2"/>
              </a:rPr>
              <a:t> decay;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>
                <a:cs typeface="Dubai Medium" panose="020B0603030403030204" pitchFamily="34" charset="-78"/>
                <a:sym typeface="Wingdings" panose="05000000000000000000" pitchFamily="2" charset="2"/>
              </a:rPr>
              <a:t>LHCb in addition uses B</a:t>
            </a:r>
            <a:r>
              <a:rPr lang="en-US" sz="2400" baseline="30000" dirty="0">
                <a:cs typeface="Dubai Medium" panose="020B0603030403030204" pitchFamily="34" charset="-78"/>
                <a:sym typeface="Wingdings" panose="05000000000000000000" pitchFamily="2" charset="2"/>
              </a:rPr>
              <a:t>0</a:t>
            </a:r>
            <a:r>
              <a:rPr lang="en-US" sz="2400" dirty="0">
                <a:cs typeface="Dubai Medium" panose="020B0603030403030204" pitchFamily="34" charset="-78"/>
                <a:sym typeface="Wingdings" panose="05000000000000000000" pitchFamily="2" charset="2"/>
              </a:rPr>
              <a:t>→ K</a:t>
            </a:r>
            <a:r>
              <a:rPr lang="en-US" sz="2400" baseline="30000" dirty="0">
                <a:cs typeface="Dubai Medium" panose="020B0603030403030204" pitchFamily="34" charset="-78"/>
                <a:sym typeface="Wingdings" panose="05000000000000000000" pitchFamily="2" charset="2"/>
              </a:rPr>
              <a:t>+</a:t>
            </a:r>
            <a:r>
              <a:rPr lang="el-GR" sz="2400" dirty="0">
                <a:cs typeface="Dubai Medium" panose="020B0603030403030204" pitchFamily="34" charset="-78"/>
                <a:sym typeface="Wingdings" panose="05000000000000000000" pitchFamily="2" charset="2"/>
              </a:rPr>
              <a:t>π</a:t>
            </a:r>
            <a:r>
              <a:rPr lang="el-GR" sz="2400" baseline="30000" dirty="0">
                <a:cs typeface="Dubai Medium" panose="020B0603030403030204" pitchFamily="34" charset="-78"/>
                <a:sym typeface="Wingdings" panose="05000000000000000000" pitchFamily="2" charset="2"/>
              </a:rPr>
              <a:t>−</a:t>
            </a:r>
            <a:r>
              <a:rPr lang="en-US" sz="2400" dirty="0">
                <a:cs typeface="Dubai Medium" panose="020B0603030403030204" pitchFamily="34" charset="-78"/>
                <a:sym typeface="Wingdings" panose="05000000000000000000" pitchFamily="2" charset="2"/>
              </a:rPr>
              <a:t>, with low relative weight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cs typeface="Dubai Medium" panose="020B0603030403030204" pitchFamily="34" charset="-78"/>
              </a:rPr>
              <a:t>This makes </a:t>
            </a:r>
            <a:r>
              <a:rPr lang="en-US" sz="2400" b="1" i="1" dirty="0">
                <a:latin typeface="Cambria" panose="02040503050406030204" pitchFamily="18" charset="0"/>
              </a:rPr>
              <a:t>f</a:t>
            </a:r>
            <a:r>
              <a:rPr lang="en-US" sz="2400" b="1" baseline="-25000" dirty="0">
                <a:latin typeface="Cambria" panose="02040503050406030204" pitchFamily="18" charset="0"/>
              </a:rPr>
              <a:t>s</a:t>
            </a:r>
            <a:r>
              <a:rPr lang="en-US" sz="2400" b="1" dirty="0">
                <a:latin typeface="Cambria" panose="02040503050406030204" pitchFamily="18" charset="0"/>
              </a:rPr>
              <a:t>/</a:t>
            </a:r>
            <a:r>
              <a:rPr lang="en-US" sz="2400" b="1" i="1" dirty="0">
                <a:latin typeface="Cambria" panose="02040503050406030204" pitchFamily="18" charset="0"/>
              </a:rPr>
              <a:t>f</a:t>
            </a:r>
            <a:r>
              <a:rPr lang="en-US" sz="2400" b="1" baseline="-25000" dirty="0">
                <a:latin typeface="Cambria" panose="02040503050406030204" pitchFamily="18" charset="0"/>
              </a:rPr>
              <a:t>u</a:t>
            </a:r>
            <a:r>
              <a:rPr lang="en-US" sz="2400" dirty="0">
                <a:cs typeface="Dubai Medium" panose="020B0603030403030204" pitchFamily="34" charset="-78"/>
              </a:rPr>
              <a:t>, ratio of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400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400" dirty="0">
                <a:cs typeface="Dubai Medium" panose="020B0603030403030204" pitchFamily="34" charset="-78"/>
              </a:rPr>
              <a:t> and B</a:t>
            </a:r>
            <a:r>
              <a:rPr lang="en-US" sz="2400" baseline="30000" dirty="0">
                <a:cs typeface="Dubai Medium" panose="020B0603030403030204" pitchFamily="34" charset="-78"/>
              </a:rPr>
              <a:t>+</a:t>
            </a:r>
            <a:r>
              <a:rPr lang="en-US" sz="2400" dirty="0">
                <a:cs typeface="Dubai Medium" panose="020B0603030403030204" pitchFamily="34" charset="-78"/>
              </a:rPr>
              <a:t> production, a </a:t>
            </a:r>
            <a:r>
              <a:rPr lang="en-US" sz="2400" b="1" dirty="0">
                <a:cs typeface="Dubai Medium" panose="020B0603030403030204" pitchFamily="34" charset="-78"/>
              </a:rPr>
              <a:t>crucial ingredient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The current 13 </a:t>
            </a:r>
            <a:r>
              <a:rPr lang="en-US" sz="2400" dirty="0" err="1"/>
              <a:t>TeV</a:t>
            </a:r>
            <a:r>
              <a:rPr lang="en-US" sz="2400" dirty="0"/>
              <a:t> LHCb best value is 0.254 ± 0.008 </a:t>
            </a:r>
            <a:r>
              <a:rPr lang="en-US" sz="2000" dirty="0"/>
              <a:t>[</a:t>
            </a:r>
            <a:r>
              <a:rPr lang="en-US" dirty="0"/>
              <a:t>assuming </a:t>
            </a:r>
            <a:r>
              <a:rPr lang="en-US" i="1" dirty="0"/>
              <a:t>f</a:t>
            </a:r>
            <a:r>
              <a:rPr lang="en-US" baseline="-25000" dirty="0"/>
              <a:t>u</a:t>
            </a:r>
            <a:r>
              <a:rPr lang="en-US" dirty="0"/>
              <a:t>=</a:t>
            </a:r>
            <a:r>
              <a:rPr lang="en-US" i="1" dirty="0" err="1"/>
              <a:t>f</a:t>
            </a:r>
            <a:r>
              <a:rPr lang="en-US" baseline="-25000" dirty="0" err="1"/>
              <a:t>d</a:t>
            </a:r>
            <a:r>
              <a:rPr lang="en-US" sz="2000" dirty="0"/>
              <a:t>]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cs typeface="Dubai Medium" panose="020B0603030403030204" pitchFamily="34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57EAE-2A04-E730-7D33-E821CBA12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494" y="3564446"/>
            <a:ext cx="4340728" cy="2810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7BB10B-5C28-E314-FA82-B78E250CF3EC}"/>
              </a:ext>
            </a:extLst>
          </p:cNvPr>
          <p:cNvSpPr txBox="1"/>
          <p:nvPr/>
        </p:nvSpPr>
        <p:spPr>
          <a:xfrm>
            <a:off x="188006" y="3150005"/>
            <a:ext cx="46036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cs typeface="Dubai Medium" panose="020B0603030403030204" pitchFamily="34" charset="-78"/>
              </a:rPr>
              <a:t>In CMS, the uncertainty is increased to cover √s and kinematic region dependence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Previous CMS result uses 0.015 additional uncertainty, arriving at </a:t>
            </a:r>
            <a:r>
              <a:rPr lang="en-US" sz="2000" i="1" dirty="0">
                <a:latin typeface="Cambria" panose="02040503050406030204" pitchFamily="18" charset="0"/>
              </a:rPr>
              <a:t>f</a:t>
            </a:r>
            <a:r>
              <a:rPr lang="en-US" sz="2000" baseline="-25000" dirty="0">
                <a:latin typeface="Cambria" panose="02040503050406030204" pitchFamily="18" charset="0"/>
              </a:rPr>
              <a:t>s</a:t>
            </a:r>
            <a:r>
              <a:rPr lang="en-US" sz="2000" dirty="0">
                <a:latin typeface="Cambria" panose="02040503050406030204" pitchFamily="18" charset="0"/>
              </a:rPr>
              <a:t>/</a:t>
            </a:r>
            <a:r>
              <a:rPr lang="en-US" sz="2000" i="1" dirty="0">
                <a:latin typeface="Cambria" panose="02040503050406030204" pitchFamily="18" charset="0"/>
              </a:rPr>
              <a:t>f</a:t>
            </a:r>
            <a:r>
              <a:rPr lang="en-US" sz="2000" baseline="-25000" dirty="0">
                <a:latin typeface="Cambria" panose="02040503050406030204" pitchFamily="18" charset="0"/>
              </a:rPr>
              <a:t>u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  <a:r>
              <a:rPr lang="en-US" sz="2000" dirty="0"/>
              <a:t>= 0.252 ± 0.019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cs typeface="Dubai Medium" panose="020B0603030403030204" pitchFamily="34" charset="-78"/>
              </a:rPr>
              <a:t>This 8% of additional uncertainty is one of the leading uncertainties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3E02E1-8F35-EE56-1961-075D542E8B25}"/>
              </a:ext>
            </a:extLst>
          </p:cNvPr>
          <p:cNvSpPr txBox="1"/>
          <p:nvPr/>
        </p:nvSpPr>
        <p:spPr>
          <a:xfrm>
            <a:off x="5022195" y="3202093"/>
            <a:ext cx="4018709" cy="184666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4"/>
              </a:rPr>
              <a:t>LHCb-PAPER-2020-046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5"/>
              </a:rPr>
              <a:t>Phys.Rev.D.104(2021)032005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5831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On </a:t>
            </a:r>
            <a:r>
              <a:rPr lang="en-US" sz="3600" i="1" dirty="0">
                <a:latin typeface="Cambria" panose="02040503050406030204" pitchFamily="18" charset="0"/>
              </a:rPr>
              <a:t>f</a:t>
            </a:r>
            <a:r>
              <a:rPr lang="en-US" sz="3600" baseline="-25000" dirty="0">
                <a:latin typeface="Cambria" panose="02040503050406030204" pitchFamily="18" charset="0"/>
              </a:rPr>
              <a:t>s</a:t>
            </a:r>
            <a:r>
              <a:rPr lang="en-US" sz="3600" dirty="0">
                <a:latin typeface="Cambria" panose="02040503050406030204" pitchFamily="18" charset="0"/>
              </a:rPr>
              <a:t>/</a:t>
            </a:r>
            <a:r>
              <a:rPr lang="en-US" sz="3600" i="1" dirty="0">
                <a:latin typeface="Cambria" panose="02040503050406030204" pitchFamily="18" charset="0"/>
              </a:rPr>
              <a:t>f</a:t>
            </a:r>
            <a:r>
              <a:rPr lang="en-US" sz="3600" baseline="-25000" dirty="0">
                <a:latin typeface="Cambria" panose="02040503050406030204" pitchFamily="18" charset="0"/>
              </a:rPr>
              <a:t>u</a:t>
            </a:r>
            <a:r>
              <a:rPr lang="en-US" sz="3600" dirty="0">
                <a:latin typeface="Cambria" panose="02040503050406030204" pitchFamily="18" charset="0"/>
              </a:rPr>
              <a:t> and normalization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46025" y="650374"/>
            <a:ext cx="881113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+mj-lt"/>
                <a:cs typeface="Dubai Medium" panose="020B0603030403030204" pitchFamily="34" charset="-78"/>
              </a:rPr>
              <a:t>Other possibility is to normalize using the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200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2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200" dirty="0">
                <a:latin typeface="+mj-lt"/>
                <a:cs typeface="Dubai Medium" panose="020B0603030403030204" pitchFamily="34" charset="-78"/>
              </a:rPr>
              <a:t> </a:t>
            </a:r>
            <a:r>
              <a:rPr lang="en-US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→ J/</a:t>
            </a:r>
            <a:r>
              <a:rPr lang="el-GR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ψ</a:t>
            </a:r>
            <a:r>
              <a:rPr lang="en-US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 </a:t>
            </a:r>
            <a:r>
              <a:rPr lang="el-GR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φ</a:t>
            </a:r>
            <a:r>
              <a:rPr lang="en-US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 decay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200" dirty="0">
              <a:latin typeface="+mj-lt"/>
              <a:cs typeface="Dubai Medium" panose="020B0603030403030204" pitchFamily="34" charset="-78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Current PDG uncertainty is dominated by LHCb measurement, which is done via </a:t>
            </a:r>
            <a:r>
              <a:rPr lang="en-US" sz="2200" dirty="0">
                <a:latin typeface="+mj-lt"/>
                <a:cs typeface="Dubai Medium" panose="020B0603030403030204" pitchFamily="34" charset="-78"/>
              </a:rPr>
              <a:t>B</a:t>
            </a:r>
            <a:r>
              <a:rPr lang="en-US" sz="2200" baseline="30000" dirty="0">
                <a:latin typeface="+mj-lt"/>
                <a:cs typeface="Dubai Medium" panose="020B0603030403030204" pitchFamily="34" charset="-78"/>
              </a:rPr>
              <a:t>+</a:t>
            </a:r>
            <a:r>
              <a:rPr lang="en-US" sz="2200" dirty="0">
                <a:latin typeface="+mj-lt"/>
                <a:cs typeface="Dubai Medium" panose="020B0603030403030204" pitchFamily="34" charset="-78"/>
              </a:rPr>
              <a:t>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  <a:sym typeface="Wingdings" panose="05000000000000000000" pitchFamily="2" charset="2"/>
              </a:rPr>
              <a:t>→</a:t>
            </a:r>
            <a:r>
              <a:rPr lang="en-US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 J/</a:t>
            </a:r>
            <a:r>
              <a:rPr lang="el-GR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ψ</a:t>
            </a:r>
            <a:r>
              <a:rPr lang="en-US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 K</a:t>
            </a:r>
            <a:r>
              <a:rPr lang="en-US" sz="2200" baseline="300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+</a:t>
            </a:r>
            <a:r>
              <a:rPr lang="en-US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 and </a:t>
            </a:r>
            <a:r>
              <a:rPr lang="en-US" sz="2400" i="1" dirty="0">
                <a:latin typeface="Cambria" panose="02040503050406030204" pitchFamily="18" charset="0"/>
              </a:rPr>
              <a:t>f</a:t>
            </a:r>
            <a:r>
              <a:rPr lang="en-US" sz="2400" baseline="-25000" dirty="0">
                <a:latin typeface="Cambria" panose="02040503050406030204" pitchFamily="18" charset="0"/>
              </a:rPr>
              <a:t>s</a:t>
            </a:r>
            <a:r>
              <a:rPr lang="en-US" sz="2400" dirty="0">
                <a:latin typeface="Cambria" panose="02040503050406030204" pitchFamily="18" charset="0"/>
              </a:rPr>
              <a:t>/</a:t>
            </a:r>
            <a:r>
              <a:rPr lang="en-US" sz="2400" i="1" dirty="0">
                <a:latin typeface="Cambria" panose="02040503050406030204" pitchFamily="18" charset="0"/>
              </a:rPr>
              <a:t>f</a:t>
            </a:r>
            <a:r>
              <a:rPr lang="en-US" sz="2400" baseline="-25000" dirty="0">
                <a:latin typeface="Cambria" panose="02040503050406030204" pitchFamily="18" charset="0"/>
              </a:rPr>
              <a:t>u</a:t>
            </a:r>
            <a:r>
              <a:rPr lang="en-US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, i.e., completely correlated with </a:t>
            </a:r>
            <a:r>
              <a:rPr lang="en-US" sz="2400" i="1" dirty="0">
                <a:latin typeface="Cambria" panose="02040503050406030204" pitchFamily="18" charset="0"/>
              </a:rPr>
              <a:t>f</a:t>
            </a:r>
            <a:r>
              <a:rPr lang="en-US" sz="2400" baseline="-25000" dirty="0">
                <a:latin typeface="Cambria" panose="02040503050406030204" pitchFamily="18" charset="0"/>
              </a:rPr>
              <a:t>s</a:t>
            </a:r>
            <a:r>
              <a:rPr lang="en-US" sz="2400" dirty="0">
                <a:latin typeface="Cambria" panose="02040503050406030204" pitchFamily="18" charset="0"/>
              </a:rPr>
              <a:t>/</a:t>
            </a:r>
            <a:r>
              <a:rPr lang="en-US" sz="2400" i="1" dirty="0">
                <a:latin typeface="Cambria" panose="02040503050406030204" pitchFamily="18" charset="0"/>
              </a:rPr>
              <a:t>f</a:t>
            </a:r>
            <a:r>
              <a:rPr lang="en-US" sz="2400" baseline="-25000" dirty="0">
                <a:latin typeface="Cambria" panose="02040503050406030204" pitchFamily="18" charset="0"/>
              </a:rPr>
              <a:t>u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endParaRPr lang="en-US" sz="2200" dirty="0">
              <a:latin typeface="+mj-lt"/>
              <a:cs typeface="Dubai Medium" panose="020B0603030403030204" pitchFamily="34" charset="-78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200" dirty="0">
              <a:latin typeface="+mj-lt"/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+mj-lt"/>
                <a:cs typeface="Dubai Medium" panose="020B0603030403030204" pitchFamily="34" charset="-78"/>
              </a:rPr>
              <a:t>Belle measurement of </a:t>
            </a:r>
            <a:r>
              <a:rPr lang="en-US" sz="2200" b="1" dirty="0">
                <a:latin typeface="+mj-lt"/>
                <a:cs typeface="Dubai Medium" panose="020B0603030403030204" pitchFamily="34" charset="-78"/>
              </a:rPr>
              <a:t>B</a:t>
            </a:r>
            <a:r>
              <a:rPr lang="en-US" sz="2200" dirty="0">
                <a:latin typeface="+mj-lt"/>
                <a:cs typeface="Dubai Medium" panose="020B0603030403030204" pitchFamily="34" charset="-78"/>
              </a:rPr>
              <a:t>(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200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2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200" dirty="0">
                <a:latin typeface="+mj-lt"/>
                <a:cs typeface="Dubai Medium" panose="020B0603030403030204" pitchFamily="34" charset="-78"/>
              </a:rPr>
              <a:t> </a:t>
            </a:r>
            <a:r>
              <a:rPr lang="en-US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→ J/</a:t>
            </a:r>
            <a:r>
              <a:rPr lang="el-GR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ψ</a:t>
            </a:r>
            <a:r>
              <a:rPr lang="en-US" sz="1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 </a:t>
            </a:r>
            <a:r>
              <a:rPr lang="el-GR" sz="2200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φ</a:t>
            </a:r>
            <a:r>
              <a:rPr lang="en-US" sz="2200" dirty="0">
                <a:latin typeface="+mj-lt"/>
                <a:cs typeface="Dubai Medium" panose="020B0603030403030204" pitchFamily="34" charset="-78"/>
              </a:rPr>
              <a:t>) has ~20% uncertainty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200" dirty="0">
              <a:latin typeface="+mj-lt"/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  <a:cs typeface="Dubai Medium" panose="020B0603030403030204" pitchFamily="34" charset="-78"/>
                <a:hlinkClick r:id="rId3"/>
              </a:rPr>
              <a:t>No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B</a:t>
            </a:r>
            <a:r>
              <a:rPr lang="en-US" sz="2400" spc="-14400" baseline="3000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0</a:t>
            </a:r>
            <a:r>
              <a:rPr lang="en-US" sz="2400" baseline="-2500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s</a:t>
            </a:r>
            <a:r>
              <a:rPr lang="en-US" sz="2400" dirty="0">
                <a:latin typeface="+mj-lt"/>
                <a:cs typeface="Dubai Medium" panose="020B0603030403030204" pitchFamily="34" charset="-78"/>
                <a:hlinkClick r:id="rId3"/>
              </a:rPr>
              <a:t> decay is measured with a precision of better than 10%</a:t>
            </a:r>
            <a:endParaRPr lang="en-US" sz="2200" dirty="0">
              <a:latin typeface="+mj-lt"/>
              <a:cs typeface="Dubai Medium" panose="020B0603030403030204" pitchFamily="34" charset="-78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Dubai Medium" panose="020B0603030403030204" pitchFamily="34" charset="-78"/>
              </a:rPr>
              <a:t>Often, the </a:t>
            </a:r>
            <a:r>
              <a:rPr lang="en-US" sz="2000" b="1" dirty="0">
                <a:latin typeface="+mj-lt"/>
                <a:cs typeface="Dubai Medium" panose="020B0603030403030204" pitchFamily="34" charset="-78"/>
              </a:rPr>
              <a:t>B</a:t>
            </a:r>
            <a:r>
              <a:rPr lang="en-US" sz="2000" dirty="0">
                <a:latin typeface="+mj-lt"/>
                <a:cs typeface="Dubai Medium" panose="020B0603030403030204" pitchFamily="34" charset="-78"/>
              </a:rPr>
              <a:t> is normalized using </a:t>
            </a:r>
            <a:r>
              <a:rPr lang="en-US" sz="2000" i="1" dirty="0">
                <a:latin typeface="Cambria" panose="02040503050406030204" pitchFamily="18" charset="0"/>
              </a:rPr>
              <a:t>f</a:t>
            </a:r>
            <a:r>
              <a:rPr lang="en-US" sz="2000" baseline="-25000" dirty="0">
                <a:latin typeface="Cambria" panose="02040503050406030204" pitchFamily="18" charset="0"/>
              </a:rPr>
              <a:t>s</a:t>
            </a:r>
            <a:r>
              <a:rPr lang="en-US" sz="2000" dirty="0">
                <a:latin typeface="Cambria" panose="02040503050406030204" pitchFamily="18" charset="0"/>
              </a:rPr>
              <a:t>/</a:t>
            </a:r>
            <a:r>
              <a:rPr lang="en-US" sz="2000" i="1" dirty="0" err="1">
                <a:latin typeface="Cambria" panose="02040503050406030204" pitchFamily="18" charset="0"/>
              </a:rPr>
              <a:t>f</a:t>
            </a:r>
            <a:r>
              <a:rPr lang="en-US" sz="2000" baseline="-25000" dirty="0" err="1">
                <a:latin typeface="Cambria" panose="02040503050406030204" pitchFamily="18" charset="0"/>
              </a:rPr>
              <a:t>d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  <a:r>
              <a:rPr lang="en-US" sz="2000" dirty="0">
                <a:latin typeface="+mj-lt"/>
                <a:cs typeface="Dubai Medium" panose="020B0603030403030204" pitchFamily="34" charset="-78"/>
              </a:rPr>
              <a:t>or </a:t>
            </a:r>
            <a:r>
              <a:rPr lang="en-US" sz="2000" i="1" dirty="0">
                <a:latin typeface="Cambria" panose="02040503050406030204" pitchFamily="18" charset="0"/>
              </a:rPr>
              <a:t>f</a:t>
            </a:r>
            <a:r>
              <a:rPr lang="en-US" sz="2000" baseline="-25000" dirty="0">
                <a:latin typeface="Cambria" panose="02040503050406030204" pitchFamily="18" charset="0"/>
              </a:rPr>
              <a:t>s</a:t>
            </a:r>
            <a:r>
              <a:rPr lang="en-US" sz="2000" dirty="0">
                <a:latin typeface="Cambria" panose="02040503050406030204" pitchFamily="18" charset="0"/>
              </a:rPr>
              <a:t>/</a:t>
            </a:r>
            <a:r>
              <a:rPr lang="en-US" sz="2000" i="1" dirty="0">
                <a:latin typeface="Cambria" panose="02040503050406030204" pitchFamily="18" charset="0"/>
              </a:rPr>
              <a:t>f</a:t>
            </a:r>
            <a:r>
              <a:rPr lang="en-US" sz="2000" baseline="-25000" dirty="0">
                <a:latin typeface="Cambria" panose="02040503050406030204" pitchFamily="18" charset="0"/>
              </a:rPr>
              <a:t>u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  <a:endParaRPr lang="en-US" sz="2000" dirty="0">
              <a:latin typeface="+mj-lt"/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200" dirty="0">
              <a:latin typeface="+mj-lt"/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b="1" dirty="0">
                <a:latin typeface="+mj-lt"/>
                <a:cs typeface="Dubai Medium" panose="020B0603030403030204" pitchFamily="34" charset="-78"/>
              </a:rPr>
              <a:t>The “desired” solution to get out of this vicious circle would be Belle II running on Y(5S) resonance and precisely measuring absolute 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200" b="1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200" b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200" b="1" dirty="0">
                <a:latin typeface="+mj-lt"/>
                <a:cs typeface="Dubai Medium" panose="020B0603030403030204" pitchFamily="34" charset="-78"/>
              </a:rPr>
              <a:t> branching fractions </a:t>
            </a:r>
            <a:r>
              <a:rPr lang="en-US" sz="2200" b="1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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200" b="1" dirty="0">
              <a:latin typeface="+mj-lt"/>
              <a:cs typeface="Dubai Medium" panose="020B0603030403030204" pitchFamily="34" charset="-78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b="1" dirty="0">
                <a:latin typeface="+mj-lt"/>
                <a:cs typeface="Dubai Medium" panose="020B0603030403030204" pitchFamily="34" charset="-78"/>
                <a:sym typeface="Wingdings" panose="05000000000000000000" pitchFamily="2" charset="2"/>
              </a:rPr>
              <a:t>With Run-3 data, this normalization channel issue will probably be the leading uncertainty in B(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200" b="1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200" b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2200" b="1" dirty="0">
                <a:latin typeface="Cambria" panose="02040503050406030204" pitchFamily="18" charset="0"/>
                <a:ea typeface="Cambria" panose="02040503050406030204" pitchFamily="18" charset="0"/>
              </a:rPr>
              <a:t>μμ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) for CMS &amp; ATLAS</a:t>
            </a:r>
          </a:p>
        </p:txBody>
      </p:sp>
    </p:spTree>
    <p:extLst>
      <p:ext uri="{BB962C8B-B14F-4D97-AF65-F5344CB8AC3E}">
        <p14:creationId xmlns:p14="http://schemas.microsoft.com/office/powerpoint/2010/main" val="2265872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</a:rPr>
              <a:t>B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→ee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B→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ττ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97666" y="650374"/>
            <a:ext cx="893148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cs typeface="Dubai Medium" panose="020B0603030403030204" pitchFamily="34" charset="-78"/>
              </a:rPr>
              <a:t>Similar, from theoretical point of view, rare decays, predicted B are lower (higher) for e (</a:t>
            </a:r>
            <a:r>
              <a:rPr lang="el-GR" sz="2400" dirty="0">
                <a:cs typeface="Dubai Medium" panose="020B0603030403030204" pitchFamily="34" charset="-78"/>
              </a:rPr>
              <a:t>τ</a:t>
            </a:r>
            <a:r>
              <a:rPr lang="en-US" sz="2400" dirty="0">
                <a:cs typeface="Dubai Medium" panose="020B0603030403030204" pitchFamily="34" charset="-78"/>
              </a:rPr>
              <a:t>) than for </a:t>
            </a:r>
            <a:r>
              <a:rPr lang="el-GR" sz="2400" dirty="0">
                <a:cs typeface="Dubai Medium" panose="020B0603030403030204" pitchFamily="34" charset="-78"/>
              </a:rPr>
              <a:t>μ</a:t>
            </a:r>
            <a:r>
              <a:rPr lang="en-US" sz="2400" dirty="0">
                <a:cs typeface="Dubai Medium" panose="020B0603030403030204" pitchFamily="34" charset="-78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>
              <a:cs typeface="Dubai Medium" panose="020B0603030403030204" pitchFamily="34" charset="-78"/>
            </a:endParaRPr>
          </a:p>
          <a:p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cs typeface="Dubai Medium" panose="020B0603030403030204" pitchFamily="34" charset="-78"/>
              </a:rPr>
              <a:t>However, significantly more challenging experimentally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i="1" dirty="0">
                <a:cs typeface="Dubai Medium" panose="020B0603030403030204" pitchFamily="34" charset="-78"/>
              </a:rPr>
              <a:t>Electrons produce </a:t>
            </a:r>
            <a:r>
              <a:rPr lang="en-US" sz="2200" i="1" dirty="0"/>
              <a:t>bremsstrahlung radiation in magnetic field, resulting in reduced precision (wide peak)</a:t>
            </a:r>
            <a:endParaRPr lang="en-US" sz="2200" i="1" dirty="0">
              <a:cs typeface="Dubai Medium" panose="020B0603030403030204" pitchFamily="34" charset="-78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i="1" dirty="0" err="1">
                <a:cs typeface="Dubai Medium" panose="020B0603030403030204" pitchFamily="34" charset="-78"/>
              </a:rPr>
              <a:t>Taus</a:t>
            </a:r>
            <a:r>
              <a:rPr lang="en-US" sz="2200" i="1" dirty="0">
                <a:cs typeface="Dubai Medium" panose="020B0603030403030204" pitchFamily="34" charset="-78"/>
              </a:rPr>
              <a:t> quickly decay with 1 or two missing neutrinos per one </a:t>
            </a:r>
            <a:r>
              <a:rPr lang="el-GR" sz="2200" i="1" dirty="0">
                <a:cs typeface="Dubai Medium" panose="020B0603030403030204" pitchFamily="34" charset="-78"/>
              </a:rPr>
              <a:t>τ</a:t>
            </a:r>
            <a:r>
              <a:rPr lang="en-US" sz="2200" dirty="0">
                <a:cs typeface="Dubai Medium" panose="020B0603030403030204" pitchFamily="34" charset="-78"/>
              </a:rPr>
              <a:t> </a:t>
            </a:r>
            <a:r>
              <a:rPr lang="en-US" sz="2200" i="1" dirty="0">
                <a:cs typeface="Dubai Medium" panose="020B0603030403030204" pitchFamily="34" charset="-78"/>
              </a:rPr>
              <a:t>lepton, many decay modes, large backgrounds, very broad peak in m(</a:t>
            </a:r>
            <a:r>
              <a:rPr lang="el-GR" sz="2200" i="1" dirty="0">
                <a:cs typeface="Dubai Medium" panose="020B0603030403030204" pitchFamily="34" charset="-78"/>
              </a:rPr>
              <a:t>ττ</a:t>
            </a:r>
            <a:r>
              <a:rPr lang="en-US" sz="2200" i="1" dirty="0">
                <a:cs typeface="Dubai Medium" panose="020B0603030403030204" pitchFamily="34" charset="-78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cs typeface="Dubai Medium" panose="020B0603030403030204" pitchFamily="34" charset="-78"/>
              </a:rPr>
              <a:t>With LFU, different NP effects can affect </a:t>
            </a:r>
            <a:r>
              <a:rPr lang="en-US" sz="2400" dirty="0" err="1">
                <a:cs typeface="Dubai Medium" panose="020B0603030403030204" pitchFamily="34" charset="-78"/>
              </a:rPr>
              <a:t>ee</a:t>
            </a:r>
            <a:r>
              <a:rPr lang="en-US" sz="2400" dirty="0">
                <a:cs typeface="Dubai Medium" panose="020B0603030403030204" pitchFamily="34" charset="-78"/>
              </a:rPr>
              <a:t>, </a:t>
            </a:r>
            <a:r>
              <a:rPr lang="el-GR" sz="2400" dirty="0">
                <a:cs typeface="Dubai Medium" panose="020B0603030403030204" pitchFamily="34" charset="-78"/>
              </a:rPr>
              <a:t>μμ</a:t>
            </a:r>
            <a:r>
              <a:rPr lang="en-US" sz="2400" dirty="0">
                <a:cs typeface="Dubai Medium" panose="020B0603030403030204" pitchFamily="34" charset="-78"/>
              </a:rPr>
              <a:t>, and </a:t>
            </a:r>
            <a:r>
              <a:rPr lang="el-GR" sz="2400" dirty="0">
                <a:cs typeface="Dubai Medium" panose="020B0603030403030204" pitchFamily="34" charset="-78"/>
              </a:rPr>
              <a:t>ττ</a:t>
            </a:r>
            <a:r>
              <a:rPr lang="en-US" sz="2400" dirty="0">
                <a:cs typeface="Dubai Medium" panose="020B0603030403030204" pitchFamily="34" charset="-78"/>
              </a:rPr>
              <a:t> modes differently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→ important to search/study all 3 decay modes!</a:t>
            </a:r>
            <a:endParaRPr lang="en-US" sz="2400" dirty="0">
              <a:cs typeface="Dubai Medium" panose="020B0603030403030204" pitchFamily="34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32408-09F0-44A3-F190-604C39E0A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92" y="1566652"/>
            <a:ext cx="5973020" cy="443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71F0F6-7AAA-C30E-2E46-9AF0F3919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72" y="2063114"/>
            <a:ext cx="5899051" cy="453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2FC7F9-D819-A2C9-6917-17D2BD365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382" y="3004211"/>
            <a:ext cx="6511319" cy="43143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546C705-60B9-C401-DF0E-153E3527C3A4}"/>
              </a:ext>
            </a:extLst>
          </p:cNvPr>
          <p:cNvGrpSpPr/>
          <p:nvPr/>
        </p:nvGrpSpPr>
        <p:grpSpPr>
          <a:xfrm>
            <a:off x="1080521" y="2524319"/>
            <a:ext cx="5811938" cy="473356"/>
            <a:chOff x="1123686" y="3039092"/>
            <a:chExt cx="5988046" cy="4733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212C89-4916-665F-5B6E-BF57FCA5C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3686" y="3039092"/>
              <a:ext cx="2995757" cy="47335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ABFC692-73A6-11F3-E3CB-E82A33C30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" r="12167" b="6095"/>
            <a:stretch/>
          </p:blipFill>
          <p:spPr>
            <a:xfrm>
              <a:off x="4115974" y="3039092"/>
              <a:ext cx="2995758" cy="444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9014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E56409-6C88-6D28-95C0-33966DE1D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288" y="2385659"/>
            <a:ext cx="3175486" cy="2141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</a:rPr>
              <a:t>B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→ee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B→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ττ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FF255-B138-7691-D919-B0342A4369E3}"/>
              </a:ext>
            </a:extLst>
          </p:cNvPr>
          <p:cNvSpPr txBox="1"/>
          <p:nvPr/>
        </p:nvSpPr>
        <p:spPr>
          <a:xfrm>
            <a:off x="81481" y="614044"/>
            <a:ext cx="5966234" cy="297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LHCb has performed searches for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ττ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decays</a:t>
            </a:r>
            <a:r>
              <a:rPr lang="en-US" dirty="0"/>
              <a:t> </a:t>
            </a:r>
            <a:endParaRPr lang="en-US" dirty="0">
              <a:hlinkClick r:id="rId4"/>
            </a:endParaRPr>
          </a:p>
          <a:p>
            <a:r>
              <a:rPr lang="en-US" b="1" dirty="0" err="1"/>
              <a:t>ee</a:t>
            </a:r>
            <a:r>
              <a:rPr lang="en-US" dirty="0"/>
              <a:t>: </a:t>
            </a:r>
            <a:r>
              <a:rPr lang="en-US" i="1" dirty="0"/>
              <a:t>Run-1+2015+2016</a:t>
            </a:r>
          </a:p>
          <a:p>
            <a:endParaRPr lang="en-US" sz="1500" dirty="0"/>
          </a:p>
          <a:p>
            <a:r>
              <a:rPr lang="en-US" dirty="0"/>
              <a:t>					                 </a:t>
            </a:r>
            <a:r>
              <a:rPr lang="en-US" sz="1200" dirty="0"/>
              <a:t> </a:t>
            </a:r>
            <a:r>
              <a:rPr lang="en-US" sz="2000" dirty="0"/>
              <a:t>CL</a:t>
            </a:r>
            <a:endParaRPr lang="en-US" dirty="0"/>
          </a:p>
          <a:p>
            <a:endParaRPr lang="en-US" dirty="0"/>
          </a:p>
          <a:p>
            <a:r>
              <a:rPr lang="en-US" dirty="0"/>
              <a:t>   normalized to </a:t>
            </a:r>
            <a:r>
              <a:rPr lang="en-US" sz="1800" dirty="0">
                <a:cs typeface="Dubai Medium" panose="020B0603030403030204" pitchFamily="34" charset="-78"/>
              </a:rPr>
              <a:t>B</a:t>
            </a:r>
            <a:r>
              <a:rPr lang="en-US" sz="1800" baseline="30000" dirty="0">
                <a:cs typeface="Dubai Medium" panose="020B0603030403030204" pitchFamily="34" charset="-78"/>
              </a:rPr>
              <a:t>+</a:t>
            </a:r>
            <a:r>
              <a:rPr lang="en-US" sz="1800" dirty="0">
                <a:cs typeface="Dubai Medium" panose="020B0603030403030204" pitchFamily="34" charset="-78"/>
              </a:rPr>
              <a:t> </a:t>
            </a:r>
            <a:r>
              <a:rPr lang="en-US" sz="1800" dirty="0">
                <a:cs typeface="Dubai Medium" panose="020B0603030403030204" pitchFamily="34" charset="-78"/>
                <a:sym typeface="Wingdings" panose="05000000000000000000" pitchFamily="2" charset="2"/>
              </a:rPr>
              <a:t>→ J/</a:t>
            </a:r>
            <a:r>
              <a:rPr lang="el-GR" sz="1800" dirty="0">
                <a:cs typeface="Dubai Medium" panose="020B0603030403030204" pitchFamily="34" charset="-78"/>
                <a:sym typeface="Wingdings" panose="05000000000000000000" pitchFamily="2" charset="2"/>
              </a:rPr>
              <a:t>ψ</a:t>
            </a:r>
            <a:r>
              <a:rPr lang="en-US" sz="1800" dirty="0">
                <a:cs typeface="Dubai Medium" panose="020B0603030403030204" pitchFamily="34" charset="-78"/>
                <a:sym typeface="Wingdings" panose="05000000000000000000" pitchFamily="2" charset="2"/>
              </a:rPr>
              <a:t>(</a:t>
            </a:r>
            <a:r>
              <a:rPr lang="en-US" sz="1800" dirty="0" err="1">
                <a:cs typeface="Dubai Medium" panose="020B0603030403030204" pitchFamily="34" charset="-78"/>
                <a:sym typeface="Wingdings" panose="05000000000000000000" pitchFamily="2" charset="2"/>
              </a:rPr>
              <a:t>ee</a:t>
            </a:r>
            <a:r>
              <a:rPr lang="en-US" sz="1800" dirty="0">
                <a:cs typeface="Dubai Medium" panose="020B0603030403030204" pitchFamily="34" charset="-78"/>
                <a:sym typeface="Wingdings" panose="05000000000000000000" pitchFamily="2" charset="2"/>
              </a:rPr>
              <a:t>) K</a:t>
            </a:r>
            <a:r>
              <a:rPr lang="en-US" sz="1800" baseline="30000" dirty="0">
                <a:cs typeface="Dubai Medium" panose="020B0603030403030204" pitchFamily="34" charset="-78"/>
                <a:sym typeface="Wingdings" panose="05000000000000000000" pitchFamily="2" charset="2"/>
              </a:rPr>
              <a:t>+</a:t>
            </a:r>
            <a:r>
              <a:rPr lang="en-US" sz="1800" dirty="0">
                <a:cs typeface="Dubai Medium" panose="020B0603030403030204" pitchFamily="34" charset="-78"/>
                <a:sym typeface="Wingdings" panose="05000000000000000000" pitchFamily="2" charset="2"/>
              </a:rPr>
              <a:t> </a:t>
            </a:r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l-GR" b="1" dirty="0"/>
              <a:t>ττ</a:t>
            </a:r>
            <a:r>
              <a:rPr lang="en-US" dirty="0"/>
              <a:t>: </a:t>
            </a:r>
            <a:r>
              <a:rPr lang="en-US" i="1" dirty="0"/>
              <a:t>Run-1 analysis, </a:t>
            </a:r>
            <a:r>
              <a:rPr lang="en-US" dirty="0"/>
              <a:t>normalized to </a:t>
            </a:r>
            <a:r>
              <a:rPr lang="en-US" sz="1800" dirty="0">
                <a:cs typeface="Dubai Medium" panose="020B0603030403030204" pitchFamily="34" charset="-78"/>
              </a:rPr>
              <a:t>B </a:t>
            </a:r>
            <a:r>
              <a:rPr lang="en-US" sz="1800" dirty="0">
                <a:cs typeface="Dubai Medium" panose="020B0603030403030204" pitchFamily="34" charset="-78"/>
                <a:sym typeface="Wingdings" panose="05000000000000000000" pitchFamily="2" charset="2"/>
              </a:rPr>
              <a:t>→ DD</a:t>
            </a:r>
            <a:r>
              <a:rPr lang="en-US" sz="1800" baseline="-25000" dirty="0">
                <a:cs typeface="Dubai Medium" panose="020B0603030403030204" pitchFamily="34" charset="-78"/>
                <a:sym typeface="Wingdings" panose="05000000000000000000" pitchFamily="2" charset="2"/>
              </a:rPr>
              <a:t>s</a:t>
            </a:r>
          </a:p>
          <a:p>
            <a:endParaRPr lang="en-US" sz="500" baseline="-25000" dirty="0">
              <a:cs typeface="Dubai Medium" panose="020B0603030403030204" pitchFamily="34" charset="-78"/>
              <a:sym typeface="Wingdings" panose="05000000000000000000" pitchFamily="2" charset="2"/>
            </a:endParaRPr>
          </a:p>
          <a:p>
            <a:r>
              <a:rPr lang="en-US" i="1" baseline="-25000" dirty="0">
                <a:cs typeface="Dubai Medium" panose="020B0603030403030204" pitchFamily="34" charset="-78"/>
                <a:sym typeface="Wingdings" panose="05000000000000000000" pitchFamily="2" charset="2"/>
              </a:rPr>
              <a:t>	  		                  </a:t>
            </a:r>
            <a:r>
              <a:rPr lang="en-US" dirty="0">
                <a:cs typeface="Dubai Medium" panose="020B0603030403030204" pitchFamily="34" charset="-78"/>
                <a:sym typeface="Wingdings" panose="05000000000000000000" pitchFamily="2" charset="2"/>
              </a:rPr>
              <a:t>CL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9E05E-FA03-D8D3-914D-3F2B5FE87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287" y="268982"/>
            <a:ext cx="2924269" cy="2178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827F7D-CAE2-A5DF-98BB-FED525485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038" y="1303001"/>
            <a:ext cx="3858163" cy="3524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F34247-EEB7-D463-60B7-0EE44FD95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038" y="1653212"/>
            <a:ext cx="4004726" cy="353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7186AE-BC21-A86A-BC02-1ECC8FF484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7207" y="1465247"/>
            <a:ext cx="1330857" cy="2883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32A7B0-77BC-478E-032A-5188A88C9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998" y="3232104"/>
            <a:ext cx="3248521" cy="2610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994A63-9568-2F2B-5FEF-5946627DA9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998" y="3507856"/>
            <a:ext cx="4540030" cy="2883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068E39-F882-3FE8-2336-138143E388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1019" y="4684271"/>
            <a:ext cx="2424024" cy="21416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D2F8561-FABE-0C3F-FFD6-3C2604003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8629" y="6643949"/>
            <a:ext cx="833743" cy="1714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29CD2E9-25D9-E4C0-C04F-47F38A49F8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8540" y="4230928"/>
            <a:ext cx="2259979" cy="20130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5050876-8D99-645C-BFBB-AF06B7B9BA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73143" y="4197067"/>
            <a:ext cx="2762460" cy="249557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E919A2B-A696-8E82-ABBC-0FFF571873B9}"/>
              </a:ext>
            </a:extLst>
          </p:cNvPr>
          <p:cNvCxnSpPr>
            <a:cxnSpLocks/>
          </p:cNvCxnSpPr>
          <p:nvPr/>
        </p:nvCxnSpPr>
        <p:spPr>
          <a:xfrm flipH="1">
            <a:off x="6473228" y="4599160"/>
            <a:ext cx="262474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32F1A7-1884-7588-0EE5-2E36D5C72509}"/>
              </a:ext>
            </a:extLst>
          </p:cNvPr>
          <p:cNvCxnSpPr>
            <a:cxnSpLocks/>
          </p:cNvCxnSpPr>
          <p:nvPr/>
        </p:nvCxnSpPr>
        <p:spPr>
          <a:xfrm flipH="1">
            <a:off x="0" y="2824681"/>
            <a:ext cx="50427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572D91F-856D-73F7-AA85-B16711126F17}"/>
              </a:ext>
            </a:extLst>
          </p:cNvPr>
          <p:cNvCxnSpPr>
            <a:cxnSpLocks/>
          </p:cNvCxnSpPr>
          <p:nvPr/>
        </p:nvCxnSpPr>
        <p:spPr>
          <a:xfrm flipH="1" flipV="1">
            <a:off x="5042780" y="2815510"/>
            <a:ext cx="1430448" cy="17744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62810E5-2633-3480-C403-29959E513679}"/>
              </a:ext>
            </a:extLst>
          </p:cNvPr>
          <p:cNvCxnSpPr>
            <a:cxnSpLocks/>
          </p:cNvCxnSpPr>
          <p:nvPr/>
        </p:nvCxnSpPr>
        <p:spPr>
          <a:xfrm flipH="1">
            <a:off x="0" y="6319318"/>
            <a:ext cx="35580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227B33B-D6DD-52FA-C33E-CF6062D52C87}"/>
              </a:ext>
            </a:extLst>
          </p:cNvPr>
          <p:cNvCxnSpPr>
            <a:cxnSpLocks/>
          </p:cNvCxnSpPr>
          <p:nvPr/>
        </p:nvCxnSpPr>
        <p:spPr>
          <a:xfrm flipH="1" flipV="1">
            <a:off x="3558012" y="6319318"/>
            <a:ext cx="659195" cy="5318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098E888-EAA8-0340-5DC3-C59E7BD8C5A4}"/>
              </a:ext>
            </a:extLst>
          </p:cNvPr>
          <p:cNvSpPr txBox="1"/>
          <p:nvPr/>
        </p:nvSpPr>
        <p:spPr>
          <a:xfrm>
            <a:off x="-29993" y="6266429"/>
            <a:ext cx="3702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Upper limits many orders of 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magnitude larger than SM predictions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1431FB-29BC-92C4-73D5-3104A09B0655}"/>
              </a:ext>
            </a:extLst>
          </p:cNvPr>
          <p:cNvSpPr txBox="1"/>
          <p:nvPr/>
        </p:nvSpPr>
        <p:spPr>
          <a:xfrm>
            <a:off x="600945" y="2476140"/>
            <a:ext cx="4203537" cy="184666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15"/>
              </a:rPr>
              <a:t>LHCb-PAPER-2020-001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16"/>
              </a:rPr>
              <a:t>Phys.Rev.Lett.124(2020)211802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7B1983-8D04-A809-1721-9E23005995EC}"/>
              </a:ext>
            </a:extLst>
          </p:cNvPr>
          <p:cNvSpPr txBox="1"/>
          <p:nvPr/>
        </p:nvSpPr>
        <p:spPr>
          <a:xfrm>
            <a:off x="435957" y="3941029"/>
            <a:ext cx="4203537" cy="184666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17"/>
              </a:rPr>
              <a:t>LHCb-PAPER-2017-003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18"/>
              </a:rPr>
              <a:t>Phys.Rev.Lett.118(2017)251802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5183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B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 μμμμ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191670" y="585931"/>
            <a:ext cx="8760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If no intermediate resonance, FCNC transitions: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6438C-D276-AAFA-E7D0-FFF23C38E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70" y="1246384"/>
            <a:ext cx="5287113" cy="2210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923F8-7463-61C5-C583-7B66DE29A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975" y="1210335"/>
            <a:ext cx="2591162" cy="2353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5B989-B225-1545-BFE8-FE58D05D4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964" y="4166164"/>
            <a:ext cx="5449060" cy="390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0F8A67-4B52-A4AC-6ED9-74F1B157B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964" y="4575943"/>
            <a:ext cx="5468113" cy="3715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39DCC9-B320-30B8-3460-B74E0EF813EA}"/>
              </a:ext>
            </a:extLst>
          </p:cNvPr>
          <p:cNvSpPr/>
          <p:nvPr/>
        </p:nvSpPr>
        <p:spPr>
          <a:xfrm>
            <a:off x="59870" y="3593725"/>
            <a:ext cx="8760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Very rare in SM: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E8D304-5241-9591-8A24-2F38731014C9}"/>
              </a:ext>
            </a:extLst>
          </p:cNvPr>
          <p:cNvSpPr/>
          <p:nvPr/>
        </p:nvSpPr>
        <p:spPr>
          <a:xfrm>
            <a:off x="59870" y="5097859"/>
            <a:ext cx="8760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Some SM extensions involve intermediate scalar</a:t>
            </a:r>
          </a:p>
          <a:p>
            <a:pPr lvl="1"/>
            <a:r>
              <a:rPr lang="en-US" sz="2800" dirty="0">
                <a:cs typeface="Dubai Medium" panose="020B0603030403030204" pitchFamily="34" charset="-78"/>
              </a:rPr>
              <a:t>B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→aa→4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μ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  with  m(a)~1GeV</a:t>
            </a:r>
            <a:endParaRPr lang="en-US" sz="2800" dirty="0"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5644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4138" y="5613"/>
            <a:ext cx="7535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Tensions in </a:t>
            </a:r>
            <a:r>
              <a:rPr lang="en-US" sz="3600" b="1" dirty="0" err="1"/>
              <a:t>b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→s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ll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transitions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B2C2A-CB1C-ABB6-4C63-826A7129F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0877"/>
            <a:ext cx="9144000" cy="573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41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Angular analyses of </a:t>
            </a:r>
            <a:r>
              <a:rPr lang="en-US" sz="3600" i="1" dirty="0" err="1">
                <a:latin typeface="Cambria" panose="02040503050406030204" pitchFamily="18" charset="0"/>
              </a:rPr>
              <a:t>b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→sll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transitions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23483" y="601892"/>
            <a:ext cx="8760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Many recent results measuring angular parameters and differential branching fractions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55E4F-1B37-3C5A-F3B1-C6ADD4721303}"/>
              </a:ext>
            </a:extLst>
          </p:cNvPr>
          <p:cNvSpPr txBox="1"/>
          <p:nvPr/>
        </p:nvSpPr>
        <p:spPr>
          <a:xfrm>
            <a:off x="79130" y="1631282"/>
            <a:ext cx="46914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B</a:t>
            </a:r>
            <a:r>
              <a:rPr lang="en-US" sz="2000" b="1" baseline="30000" dirty="0"/>
              <a:t>0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→K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*0</a:t>
            </a:r>
            <a:r>
              <a:rPr lang="el-GR" sz="20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20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Run-1+2016, ~4500 signal</a:t>
            </a:r>
            <a:endParaRPr lang="en-US" sz="2000" dirty="0"/>
          </a:p>
        </p:txBody>
      </p:sp>
      <p:pic>
        <p:nvPicPr>
          <p:cNvPr id="6146" name="Picture 2" descr="Fig2a.pdf">
            <a:extLst>
              <a:ext uri="{FF2B5EF4-FFF2-40B4-BE49-F238E27FC236}">
                <a16:creationId xmlns:a16="http://schemas.microsoft.com/office/drawing/2014/main" id="{F8F1D2CA-B90B-20D7-010C-AF4C2D34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" y="4203578"/>
            <a:ext cx="3241141" cy="225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g2c.pdf">
            <a:extLst>
              <a:ext uri="{FF2B5EF4-FFF2-40B4-BE49-F238E27FC236}">
                <a16:creationId xmlns:a16="http://schemas.microsoft.com/office/drawing/2014/main" id="{9B81BC8F-252C-C08B-61A4-4157F0BB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62" y="4211258"/>
            <a:ext cx="3078179" cy="224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g2d.pdf">
            <a:extLst>
              <a:ext uri="{FF2B5EF4-FFF2-40B4-BE49-F238E27FC236}">
                <a16:creationId xmlns:a16="http://schemas.microsoft.com/office/drawing/2014/main" id="{9A564DD7-8442-14ED-2C1C-F6EBDE6E0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99" y="4218939"/>
            <a:ext cx="3087232" cy="223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CD36CE-BE02-4D1A-6BF5-AE03055F7B06}"/>
              </a:ext>
            </a:extLst>
          </p:cNvPr>
          <p:cNvSpPr txBox="1"/>
          <p:nvPr/>
        </p:nvSpPr>
        <p:spPr>
          <a:xfrm>
            <a:off x="2528207" y="6392292"/>
            <a:ext cx="344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~3</a:t>
            </a:r>
            <a:r>
              <a:rPr lang="el-GR" sz="2400" b="1" dirty="0">
                <a:solidFill>
                  <a:srgbClr val="FF0000"/>
                </a:solidFill>
              </a:rPr>
              <a:t>σ</a:t>
            </a:r>
            <a:r>
              <a:rPr lang="en-US" sz="2400" b="1" dirty="0">
                <a:solidFill>
                  <a:srgbClr val="FF0000"/>
                </a:solidFill>
              </a:rPr>
              <a:t> tension at low q</a:t>
            </a:r>
            <a:r>
              <a:rPr lang="en-US" sz="2400" b="1" baseline="30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66488F-21DE-2EB3-C124-798595564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899" y="2108967"/>
            <a:ext cx="2842784" cy="20247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9D114D-F0A7-E5D1-546C-897BE049E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0" y="2000367"/>
            <a:ext cx="6079719" cy="20935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A38780-B977-EC7A-27AF-4D6A8C6E5BEE}"/>
              </a:ext>
            </a:extLst>
          </p:cNvPr>
          <p:cNvSpPr txBox="1"/>
          <p:nvPr/>
        </p:nvSpPr>
        <p:spPr>
          <a:xfrm>
            <a:off x="6992863" y="6399900"/>
            <a:ext cx="1546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7030A0"/>
                </a:solidFill>
              </a:rPr>
              <a:t>CMS Run-2 analysis in development</a:t>
            </a:r>
            <a:endParaRPr lang="en-US" sz="1200" i="1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E1E59B-6ACB-C95D-2F48-93AF05BC2A9F}"/>
              </a:ext>
            </a:extLst>
          </p:cNvPr>
          <p:cNvSpPr txBox="1"/>
          <p:nvPr/>
        </p:nvSpPr>
        <p:spPr>
          <a:xfrm>
            <a:off x="4885754" y="1743680"/>
            <a:ext cx="4179117" cy="184666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8"/>
              </a:rPr>
              <a:t>LHCb-PAPER-2020-002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9"/>
              </a:rPr>
              <a:t>Phys.Rev.Lett.125(2020)011802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CC8E59D-6076-799D-377C-20BE317975F4}"/>
              </a:ext>
            </a:extLst>
          </p:cNvPr>
          <p:cNvCxnSpPr>
            <a:cxnSpLocks/>
          </p:cNvCxnSpPr>
          <p:nvPr/>
        </p:nvCxnSpPr>
        <p:spPr>
          <a:xfrm flipV="1">
            <a:off x="3170878" y="5583583"/>
            <a:ext cx="685505" cy="949112"/>
          </a:xfrm>
          <a:prstGeom prst="straightConnector1">
            <a:avLst/>
          </a:prstGeom>
          <a:ln w="34925">
            <a:solidFill>
              <a:srgbClr val="FFC000">
                <a:alpha val="4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572D07-0457-6D16-474B-DF1370D17A8F}"/>
              </a:ext>
            </a:extLst>
          </p:cNvPr>
          <p:cNvCxnSpPr>
            <a:cxnSpLocks/>
          </p:cNvCxnSpPr>
          <p:nvPr/>
        </p:nvCxnSpPr>
        <p:spPr>
          <a:xfrm flipV="1">
            <a:off x="3166362" y="5431753"/>
            <a:ext cx="3659957" cy="1100942"/>
          </a:xfrm>
          <a:prstGeom prst="straightConnector1">
            <a:avLst/>
          </a:prstGeom>
          <a:ln w="34925">
            <a:solidFill>
              <a:srgbClr val="FFC000">
                <a:alpha val="4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C2B4E60-1A4E-DC8A-775F-0702DD83CE97}"/>
              </a:ext>
            </a:extLst>
          </p:cNvPr>
          <p:cNvSpPr txBox="1"/>
          <p:nvPr/>
        </p:nvSpPr>
        <p:spPr>
          <a:xfrm>
            <a:off x="-7011" y="6423664"/>
            <a:ext cx="1765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anose="02040602050305030304" pitchFamily="18" charset="0"/>
                <a:ea typeface="Batang" panose="020B0503020000020004" pitchFamily="18" charset="-127"/>
                <a:cs typeface="Biome" panose="020B0502040204020203" pitchFamily="34" charset="0"/>
              </a:rPr>
              <a:t>ATLAS and CMS Run-1 results in backup</a:t>
            </a:r>
          </a:p>
        </p:txBody>
      </p:sp>
    </p:spTree>
    <p:extLst>
      <p:ext uri="{BB962C8B-B14F-4D97-AF65-F5344CB8AC3E}">
        <p14:creationId xmlns:p14="http://schemas.microsoft.com/office/powerpoint/2010/main" val="424513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Why B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4000" b="1" dirty="0">
                <a:latin typeface="Cambria" panose="02040503050406030204" pitchFamily="18" charset="0"/>
                <a:ea typeface="Cambria" panose="02040503050406030204" pitchFamily="18" charset="0"/>
              </a:rPr>
              <a:t>μμ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132459" y="860363"/>
            <a:ext cx="896551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 The branching fractions of B</a:t>
            </a:r>
            <a:r>
              <a:rPr lang="en-US" sz="2800" baseline="30000" dirty="0">
                <a:cs typeface="Dubai Medium" panose="020B0603030403030204" pitchFamily="34" charset="-78"/>
              </a:rPr>
              <a:t>0</a:t>
            </a:r>
            <a:r>
              <a:rPr lang="en-US" sz="2800" dirty="0">
                <a:cs typeface="Dubai Medium" panose="020B0603030403030204" pitchFamily="34" charset="-78"/>
              </a:rPr>
              <a:t> and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800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μμ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cs typeface="Dubai Medium" panose="020B0603030403030204" pitchFamily="34" charset="-78"/>
              </a:rPr>
              <a:t>decays are predicted precisely in the </a:t>
            </a:r>
            <a:r>
              <a:rPr lang="en-US" sz="2800" b="1" i="1" dirty="0">
                <a:cs typeface="Dubai Medium" panose="020B0603030403030204" pitchFamily="34" charset="-78"/>
              </a:rPr>
              <a:t>SM</a:t>
            </a:r>
            <a:r>
              <a:rPr lang="en-US" sz="2800" dirty="0">
                <a:cs typeface="Dubai Medium" panose="020B0603030403030204" pitchFamily="34" charset="-78"/>
              </a:rPr>
              <a:t> and are very low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The decays also present </a:t>
            </a:r>
          </a:p>
          <a:p>
            <a:pPr lvl="1"/>
            <a:r>
              <a:rPr lang="en-US" sz="2800" u="sng" dirty="0">
                <a:cs typeface="Dubai Medium" panose="020B0603030403030204" pitchFamily="34" charset="-78"/>
              </a:rPr>
              <a:t>clean experimental signature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Any deviations from </a:t>
            </a:r>
            <a:r>
              <a:rPr lang="en-US" sz="2800" i="1" dirty="0">
                <a:cs typeface="Dubai Medium" panose="020B0603030403030204" pitchFamily="34" charset="-78"/>
              </a:rPr>
              <a:t>SM</a:t>
            </a:r>
            <a:r>
              <a:rPr lang="en-US" sz="2800" dirty="0">
                <a:cs typeface="Dubai Medium" panose="020B0603030403030204" pitchFamily="34" charset="-78"/>
              </a:rPr>
              <a:t> would </a:t>
            </a:r>
          </a:p>
          <a:p>
            <a:r>
              <a:rPr lang="en-US" sz="2800" dirty="0">
                <a:cs typeface="Dubai Medium" panose="020B0603030403030204" pitchFamily="34" charset="-78"/>
              </a:rPr>
              <a:t> present </a:t>
            </a:r>
            <a:r>
              <a:rPr lang="en-US" sz="2800" b="1" dirty="0">
                <a:cs typeface="Dubai Medium" panose="020B0603030403030204" pitchFamily="34" charset="-78"/>
              </a:rPr>
              <a:t>a sign of </a:t>
            </a:r>
            <a:r>
              <a:rPr lang="en-US" sz="2800" b="1" i="1" dirty="0">
                <a:cs typeface="Dubai Medium" panose="020B0603030403030204" pitchFamily="34" charset="-78"/>
              </a:rPr>
              <a:t>NP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F27227-DD5E-1184-FB15-703146C31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96" y="2064957"/>
            <a:ext cx="5339533" cy="1640087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073528-6D25-4F63-34BF-9DBACC052ED2}"/>
              </a:ext>
            </a:extLst>
          </p:cNvPr>
          <p:cNvGrpSpPr/>
          <p:nvPr/>
        </p:nvGrpSpPr>
        <p:grpSpPr>
          <a:xfrm>
            <a:off x="5688868" y="1987564"/>
            <a:ext cx="3354329" cy="4521654"/>
            <a:chOff x="5755861" y="1953919"/>
            <a:chExt cx="3255679" cy="4388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A0D4EF-6355-202F-C05F-CB0ABFD1F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5861" y="1953919"/>
              <a:ext cx="3255679" cy="438867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E632A4-A163-9DD7-8BDD-0E1705096DC9}"/>
                </a:ext>
              </a:extLst>
            </p:cNvPr>
            <p:cNvSpPr txBox="1"/>
            <p:nvPr/>
          </p:nvSpPr>
          <p:spPr>
            <a:xfrm>
              <a:off x="6608418" y="5833746"/>
              <a:ext cx="8878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dirty="0">
                  <a:latin typeface="Cambria" panose="02040503050406030204" pitchFamily="18" charset="0"/>
                  <a:ea typeface="Cambria" panose="02040503050406030204" pitchFamily="18" charset="0"/>
                </a:rPr>
                <a:t>μ</a:t>
              </a:r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438F6F-43D5-2070-B80F-944B1BAF9AA6}"/>
                </a:ext>
              </a:extLst>
            </p:cNvPr>
            <p:cNvSpPr txBox="1"/>
            <p:nvPr/>
          </p:nvSpPr>
          <p:spPr>
            <a:xfrm>
              <a:off x="8048488" y="5784927"/>
              <a:ext cx="4947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dirty="0">
                  <a:latin typeface="Cambria" panose="02040503050406030204" pitchFamily="18" charset="0"/>
                  <a:ea typeface="Cambria" panose="02040503050406030204" pitchFamily="18" charset="0"/>
                </a:rPr>
                <a:t>μ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74761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Angular analyses of </a:t>
            </a:r>
            <a:r>
              <a:rPr lang="en-US" sz="3600" i="1" dirty="0" err="1">
                <a:latin typeface="Cambria" panose="02040503050406030204" pitchFamily="18" charset="0"/>
              </a:rPr>
              <a:t>b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→sll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transitions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55E4F-1B37-3C5A-F3B1-C6ADD4721303}"/>
              </a:ext>
            </a:extLst>
          </p:cNvPr>
          <p:cNvSpPr txBox="1"/>
          <p:nvPr/>
        </p:nvSpPr>
        <p:spPr>
          <a:xfrm>
            <a:off x="1" y="662679"/>
            <a:ext cx="9097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BF measurement of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000" b="1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2000" b="1" dirty="0">
                <a:latin typeface="Cambria" panose="02040503050406030204" pitchFamily="18" charset="0"/>
                <a:ea typeface="Cambria" panose="02040503050406030204" pitchFamily="18" charset="0"/>
              </a:rPr>
              <a:t>φμ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20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000" b="1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→f</a:t>
            </a:r>
            <a:r>
              <a:rPr lang="en-US" sz="2000" b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’(1525)</a:t>
            </a:r>
            <a:r>
              <a:rPr lang="el-GR" sz="20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20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LHCb Run-1 + Run-2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8595F-9EE6-1763-7E4B-B2226039F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69" y="1370565"/>
            <a:ext cx="4153480" cy="2962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D5C254-984C-80F6-C05C-8F38AF38B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9" y="4439624"/>
            <a:ext cx="6992326" cy="22767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489D5B-4B2C-318E-AFE0-1F5EA5879FC1}"/>
              </a:ext>
            </a:extLst>
          </p:cNvPr>
          <p:cNvSpPr txBox="1"/>
          <p:nvPr/>
        </p:nvSpPr>
        <p:spPr>
          <a:xfrm>
            <a:off x="6999855" y="5187636"/>
            <a:ext cx="2189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First observation!</a:t>
            </a:r>
          </a:p>
          <a:p>
            <a:r>
              <a:rPr lang="en-US" sz="1600" dirty="0">
                <a:solidFill>
                  <a:srgbClr val="FF0000"/>
                </a:solidFill>
              </a:rPr>
              <a:t>BF compatible with SM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594C63-1077-D36A-4857-543375E2FA8A}"/>
              </a:ext>
            </a:extLst>
          </p:cNvPr>
          <p:cNvSpPr txBox="1"/>
          <p:nvPr/>
        </p:nvSpPr>
        <p:spPr>
          <a:xfrm>
            <a:off x="4970353" y="2418376"/>
            <a:ext cx="381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~3.6</a:t>
            </a:r>
            <a:r>
              <a:rPr lang="el-GR" b="1" dirty="0">
                <a:solidFill>
                  <a:srgbClr val="FF0000"/>
                </a:solidFill>
              </a:rPr>
              <a:t>σ</a:t>
            </a:r>
            <a:r>
              <a:rPr lang="en-US" b="1" dirty="0">
                <a:solidFill>
                  <a:srgbClr val="FF0000"/>
                </a:solidFill>
              </a:rPr>
              <a:t> tension </a:t>
            </a:r>
            <a:r>
              <a:rPr lang="en-US" b="1" dirty="0" err="1">
                <a:solidFill>
                  <a:srgbClr val="FF0000"/>
                </a:solidFill>
              </a:rPr>
              <a:t>w.r.t.</a:t>
            </a:r>
            <a:r>
              <a:rPr lang="en-US" b="1" dirty="0">
                <a:solidFill>
                  <a:srgbClr val="FF0000"/>
                </a:solidFill>
              </a:rPr>
              <a:t> SM at low q</a:t>
            </a:r>
            <a:r>
              <a:rPr lang="en-US" sz="2000" b="1" baseline="30000" dirty="0">
                <a:solidFill>
                  <a:srgbClr val="FF0000"/>
                </a:solidFill>
              </a:rPr>
              <a:t>2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C106EA-4D8A-5AC6-307C-280062427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579" y="4185297"/>
            <a:ext cx="4570524" cy="23416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23C589-BECD-D4EC-7128-0B98A945F5DE}"/>
              </a:ext>
            </a:extLst>
          </p:cNvPr>
          <p:cNvSpPr txBox="1"/>
          <p:nvPr/>
        </p:nvSpPr>
        <p:spPr>
          <a:xfrm>
            <a:off x="4874353" y="1246997"/>
            <a:ext cx="4179117" cy="184666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6"/>
              </a:rPr>
              <a:t>LHCb-PAPER-2021-014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7"/>
              </a:rPr>
              <a:t>Phys.Rev.Lett.127(2021)151801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TextBox 13">
            <a:hlinkClick r:id="rId8"/>
            <a:extLst>
              <a:ext uri="{FF2B5EF4-FFF2-40B4-BE49-F238E27FC236}">
                <a16:creationId xmlns:a16="http://schemas.microsoft.com/office/drawing/2014/main" id="{7F796067-958B-EA8D-B57E-71385C7BE447}"/>
              </a:ext>
            </a:extLst>
          </p:cNvPr>
          <p:cNvSpPr txBox="1"/>
          <p:nvPr/>
        </p:nvSpPr>
        <p:spPr>
          <a:xfrm>
            <a:off x="6725849" y="3251865"/>
            <a:ext cx="2327621" cy="430887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 lIns="0" tIns="0" rIns="0" bIns="0">
            <a:spAutoFit/>
          </a:bodyPr>
          <a:lstStyle/>
          <a:p>
            <a:r>
              <a:rPr lang="en-US" sz="1400" i="1" dirty="0">
                <a:latin typeface="Congenial" panose="02000503040000020004" pitchFamily="2" charset="0"/>
                <a:hlinkClick r:id="rId8"/>
              </a:rPr>
              <a:t>More details in the parallel talk by Samar N. yesterday</a:t>
            </a:r>
            <a:endParaRPr lang="en-US" sz="1400" i="1" dirty="0"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041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Angular analyses of </a:t>
            </a:r>
            <a:r>
              <a:rPr lang="en-US" sz="3600" i="1" dirty="0" err="1">
                <a:latin typeface="Cambria" panose="02040503050406030204" pitchFamily="18" charset="0"/>
              </a:rPr>
              <a:t>b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→sll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transitions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D757E-EB98-AB04-1C74-E33C0572876D}"/>
              </a:ext>
            </a:extLst>
          </p:cNvPr>
          <p:cNvSpPr txBox="1"/>
          <p:nvPr/>
        </p:nvSpPr>
        <p:spPr>
          <a:xfrm>
            <a:off x="211252" y="703421"/>
            <a:ext cx="8572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1800" b="1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1800" b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1800" b="1" dirty="0">
                <a:latin typeface="Cambria" panose="02040503050406030204" pitchFamily="18" charset="0"/>
                <a:ea typeface="Cambria" panose="02040503050406030204" pitchFamily="18" charset="0"/>
              </a:rPr>
              <a:t>φμ</a:t>
            </a:r>
            <a:r>
              <a:rPr lang="en-US" sz="1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18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1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angular, Run-1+Run-2 (no 2015), ~2000 signal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5631D-6BD4-ABA4-97A3-4A0FCB4AD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1" y="1123628"/>
            <a:ext cx="5824898" cy="205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0D609F-C339-300D-99E8-1B44E9C42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741" y="1131820"/>
            <a:ext cx="3043259" cy="2135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152B40-9303-4ADE-D8BB-1641D151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61" y="3232349"/>
            <a:ext cx="4357822" cy="2922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8EEAF5-AFD7-0B7F-1ACE-5C5D60250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806" y="3232350"/>
            <a:ext cx="4459174" cy="30035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D727E5-B63E-BD29-648A-503FA3AA9956}"/>
              </a:ext>
            </a:extLst>
          </p:cNvPr>
          <p:cNvSpPr txBox="1"/>
          <p:nvPr/>
        </p:nvSpPr>
        <p:spPr>
          <a:xfrm>
            <a:off x="3801116" y="6179385"/>
            <a:ext cx="435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Compatible with SM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80A973-E718-E01F-7D7F-2C992B61AF13}"/>
              </a:ext>
            </a:extLst>
          </p:cNvPr>
          <p:cNvSpPr txBox="1"/>
          <p:nvPr/>
        </p:nvSpPr>
        <p:spPr>
          <a:xfrm>
            <a:off x="6992863" y="6399900"/>
            <a:ext cx="1546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7030A0"/>
                </a:solidFill>
              </a:rPr>
              <a:t>CMS Run-2 analysis in development</a:t>
            </a:r>
            <a:endParaRPr lang="en-US" sz="1200" i="1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31B9EE-A8F2-B7B5-5092-6F7F5BA179DE}"/>
              </a:ext>
            </a:extLst>
          </p:cNvPr>
          <p:cNvSpPr txBox="1"/>
          <p:nvPr/>
        </p:nvSpPr>
        <p:spPr>
          <a:xfrm>
            <a:off x="46026" y="6603573"/>
            <a:ext cx="3168856" cy="184666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7"/>
              </a:rPr>
              <a:t>LHCb-PAPER-2021-022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8"/>
              </a:rPr>
              <a:t>JHEP11(2021)043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E8553-4E9A-4232-DD13-8C32BF7FEA44}"/>
              </a:ext>
            </a:extLst>
          </p:cNvPr>
          <p:cNvSpPr txBox="1"/>
          <p:nvPr/>
        </p:nvSpPr>
        <p:spPr>
          <a:xfrm>
            <a:off x="1638852" y="2323548"/>
            <a:ext cx="993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2011-2012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2DF6C7-AAD9-845A-BDA0-4B7B5B25E2FE}"/>
              </a:ext>
            </a:extLst>
          </p:cNvPr>
          <p:cNvSpPr txBox="1"/>
          <p:nvPr/>
        </p:nvSpPr>
        <p:spPr>
          <a:xfrm>
            <a:off x="4489457" y="2323548"/>
            <a:ext cx="993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2016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EECFBC-D05F-4C2F-B00B-FD51C63CA727}"/>
              </a:ext>
            </a:extLst>
          </p:cNvPr>
          <p:cNvSpPr txBox="1"/>
          <p:nvPr/>
        </p:nvSpPr>
        <p:spPr>
          <a:xfrm>
            <a:off x="7628834" y="2323548"/>
            <a:ext cx="910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2017-2018</a:t>
            </a:r>
          </a:p>
        </p:txBody>
      </p:sp>
      <p:sp>
        <p:nvSpPr>
          <p:cNvPr id="17" name="TextBox 16">
            <a:hlinkClick r:id="rId9"/>
            <a:extLst>
              <a:ext uri="{FF2B5EF4-FFF2-40B4-BE49-F238E27FC236}">
                <a16:creationId xmlns:a16="http://schemas.microsoft.com/office/drawing/2014/main" id="{BFCD0028-6A79-733A-663A-D05B9F45E059}"/>
              </a:ext>
            </a:extLst>
          </p:cNvPr>
          <p:cNvSpPr txBox="1"/>
          <p:nvPr/>
        </p:nvSpPr>
        <p:spPr>
          <a:xfrm>
            <a:off x="6770354" y="671399"/>
            <a:ext cx="2327621" cy="43088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</p:spPr>
        <p:txBody>
          <a:bodyPr wrap="square" lIns="0" tIns="0" rIns="0" bIns="0">
            <a:spAutoFit/>
          </a:bodyPr>
          <a:lstStyle/>
          <a:p>
            <a:r>
              <a:rPr lang="en-US" sz="1400" i="1" dirty="0">
                <a:latin typeface="Congenial" panose="02000503040000020004" pitchFamily="2" charset="0"/>
                <a:hlinkClick r:id="rId9"/>
              </a:rPr>
              <a:t>More details in the parallel talk by Samar N. yesterday</a:t>
            </a:r>
            <a:endParaRPr lang="en-US" sz="1400" i="1" dirty="0"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32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2955FD-949E-7DFB-2043-3FCF6904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739" y="702124"/>
            <a:ext cx="3035596" cy="21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Angular analyses of </a:t>
            </a:r>
            <a:r>
              <a:rPr lang="en-US" sz="3600" i="1" dirty="0" err="1">
                <a:latin typeface="Cambria" panose="02040503050406030204" pitchFamily="18" charset="0"/>
              </a:rPr>
              <a:t>b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→sll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transitions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D757E-EB98-AB04-1C74-E33C0572876D}"/>
              </a:ext>
            </a:extLst>
          </p:cNvPr>
          <p:cNvSpPr txBox="1"/>
          <p:nvPr/>
        </p:nvSpPr>
        <p:spPr>
          <a:xfrm>
            <a:off x="167080" y="733404"/>
            <a:ext cx="80002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B</a:t>
            </a:r>
            <a:r>
              <a:rPr lang="en-US" sz="1800" b="1" baseline="30000" dirty="0"/>
              <a:t>+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→K</a:t>
            </a:r>
            <a:r>
              <a:rPr lang="en-US" sz="1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*+</a:t>
            </a:r>
            <a:r>
              <a:rPr lang="el-GR" sz="18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n-US" sz="1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18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1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(K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*+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→K</a:t>
            </a:r>
            <a:r>
              <a:rPr lang="en-US" sz="1800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18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) LHCb Run-1 + Run-2, ~90 signal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Lower statistics compared to K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*0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channel because of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1800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18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Two categories based on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1800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18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decay vertex position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Angular analysis, measuring full set of optimized variables,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,S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,S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S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A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FB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S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S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S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P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P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P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P</a:t>
            </a:r>
            <a:r>
              <a:rPr lang="en-US" spc="-3300" dirty="0"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P</a:t>
            </a:r>
            <a:r>
              <a:rPr lang="en-US" spc="-3300" dirty="0"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P</a:t>
            </a:r>
            <a:r>
              <a:rPr lang="en-US" spc="-3300" dirty="0"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P</a:t>
            </a:r>
            <a:r>
              <a:rPr lang="en-US" spc="-3300" dirty="0"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  <a:p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in 5 folds of the data, due to limited stat.</a:t>
            </a:r>
            <a:endParaRPr lang="en-US" sz="14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D727E5-B63E-BD29-648A-503FA3AA9956}"/>
              </a:ext>
            </a:extLst>
          </p:cNvPr>
          <p:cNvSpPr txBox="1"/>
          <p:nvPr/>
        </p:nvSpPr>
        <p:spPr>
          <a:xfrm>
            <a:off x="2763835" y="5922284"/>
            <a:ext cx="4357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3.1</a:t>
            </a:r>
            <a:r>
              <a:rPr lang="el-GR" b="1" dirty="0">
                <a:solidFill>
                  <a:srgbClr val="FF0000"/>
                </a:solidFill>
              </a:rPr>
              <a:t>σ</a:t>
            </a:r>
            <a:r>
              <a:rPr lang="en-US" b="1" dirty="0">
                <a:solidFill>
                  <a:srgbClr val="FF0000"/>
                </a:solidFill>
              </a:rPr>
              <a:t> tension w.r.t SM at low q</a:t>
            </a:r>
            <a:r>
              <a:rPr lang="en-US" sz="2000" b="1" baseline="30000" dirty="0">
                <a:solidFill>
                  <a:srgbClr val="FF0000"/>
                </a:solidFill>
              </a:rPr>
              <a:t>2</a:t>
            </a:r>
            <a:r>
              <a:rPr lang="en-US" sz="1600" b="1" baseline="30000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02037985-A87A-E3C2-8984-7B82F57A30BC}"/>
              </a:ext>
            </a:extLst>
          </p:cNvPr>
          <p:cNvSpPr txBox="1"/>
          <p:nvPr/>
        </p:nvSpPr>
        <p:spPr>
          <a:xfrm>
            <a:off x="46025" y="6360788"/>
            <a:ext cx="2327621" cy="43088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lIns="0" tIns="0" rIns="0" bIns="0">
            <a:spAutoFit/>
          </a:bodyPr>
          <a:lstStyle/>
          <a:p>
            <a:r>
              <a:rPr lang="en-US" sz="1400" i="1" dirty="0">
                <a:latin typeface="Congenial" panose="02000503040000020004" pitchFamily="2" charset="0"/>
                <a:hlinkClick r:id="rId4"/>
              </a:rPr>
              <a:t>More details in the parallel talk by Samar N. yesterday</a:t>
            </a:r>
            <a:endParaRPr lang="en-US" sz="1400" i="1" dirty="0">
              <a:latin typeface="Congenial" panose="0200050304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DF80E-D887-6F12-4AE0-A4BB5B029C50}"/>
              </a:ext>
            </a:extLst>
          </p:cNvPr>
          <p:cNvSpPr txBox="1"/>
          <p:nvPr/>
        </p:nvSpPr>
        <p:spPr>
          <a:xfrm>
            <a:off x="4704522" y="6598117"/>
            <a:ext cx="4192104" cy="184666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6"/>
              </a:rPr>
              <a:t>LHCb-PAPER-2020-041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7"/>
              </a:rPr>
              <a:t>Phys.Rev.Lett.126(2021)161802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D9E50-9FEB-9DC0-2021-E0BF97D663EE}"/>
              </a:ext>
            </a:extLst>
          </p:cNvPr>
          <p:cNvSpPr txBox="1"/>
          <p:nvPr/>
        </p:nvSpPr>
        <p:spPr>
          <a:xfrm>
            <a:off x="7403549" y="1755407"/>
            <a:ext cx="106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737±34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639D3B-CF29-9D5A-422B-CF05B285C354}"/>
              </a:ext>
            </a:extLst>
          </p:cNvPr>
          <p:cNvSpPr txBox="1"/>
          <p:nvPr/>
        </p:nvSpPr>
        <p:spPr>
          <a:xfrm>
            <a:off x="7121657" y="1246819"/>
            <a:ext cx="1459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B</a:t>
            </a:r>
            <a:r>
              <a:rPr lang="en-US" sz="1800" b="1" baseline="30000" dirty="0"/>
              <a:t>+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→K</a:t>
            </a:r>
            <a:r>
              <a:rPr lang="en-US" sz="1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*+</a:t>
            </a:r>
            <a:r>
              <a:rPr lang="el-GR" sz="18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n-US" sz="1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1800" b="1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1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8D1D30-0E6F-53DC-A0A5-9C269288A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940" y="2986335"/>
            <a:ext cx="7886537" cy="28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62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mbria" panose="02040503050406030204" pitchFamily="18" charset="0"/>
              </a:rPr>
              <a:t>P5’ HL-LHC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75E8F-A32A-1015-AD5C-E91806DF6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" y="727944"/>
            <a:ext cx="8773749" cy="56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7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648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mbria" panose="02040503050406030204" pitchFamily="18" charset="0"/>
              </a:rPr>
              <a:t>Rare </a:t>
            </a:r>
            <a:r>
              <a:rPr lang="en-US" sz="3600" dirty="0">
                <a:latin typeface="Cambria" panose="02040503050406030204" pitchFamily="18" charset="0"/>
              </a:rPr>
              <a:t>charm decays 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56024-80B4-6255-23AF-F10422B5ECAD}"/>
              </a:ext>
            </a:extLst>
          </p:cNvPr>
          <p:cNvSpPr txBox="1"/>
          <p:nvPr/>
        </p:nvSpPr>
        <p:spPr>
          <a:xfrm>
            <a:off x="5919304" y="175351"/>
            <a:ext cx="2994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  <a:latin typeface="-apple-system"/>
              </a:rPr>
              <a:t>LHCb </a:t>
            </a:r>
            <a:r>
              <a:rPr lang="en-US" b="0" i="1" dirty="0">
                <a:effectLst/>
                <a:latin typeface="-apple-system"/>
                <a:hlinkClick r:id="rId3"/>
              </a:rPr>
              <a:t>JHEP</a:t>
            </a:r>
            <a:r>
              <a:rPr lang="en-US" b="0" i="0" dirty="0">
                <a:effectLst/>
                <a:latin typeface="-apple-system"/>
                <a:hlinkClick r:id="rId3"/>
              </a:rPr>
              <a:t> 06 (2021) 044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F71DE0-AF25-6D6E-5809-17046709E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9" y="725773"/>
            <a:ext cx="8963827" cy="40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D206D4-27D3-FF90-AAF0-D1C0BF560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267" y="1147256"/>
            <a:ext cx="4706733" cy="1724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FC4656-0EE0-8C53-FEF7-6F9DF8266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9" y="1163678"/>
            <a:ext cx="4265042" cy="617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0C722F-BAA0-2D38-58BC-3BF6C09B8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83" y="3556000"/>
            <a:ext cx="4486210" cy="31997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D6E9B2-7A6F-37CC-8025-C641AA138B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84" y="1846349"/>
            <a:ext cx="2206846" cy="16596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ED5BA9-DA0A-B4D5-704A-BFDE4599CA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9988" y="1781675"/>
            <a:ext cx="2206845" cy="17242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B515A2-757A-863C-E1C4-30C103D903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6351" y="3055272"/>
            <a:ext cx="4508563" cy="336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79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B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 μμμμ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191670" y="585931"/>
            <a:ext cx="87606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Recent LHCb search uses Full Run1+Run-2 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Using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800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→J/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ψφ</a:t>
            </a:r>
            <a:r>
              <a:rPr lang="en-US" sz="2800" dirty="0">
                <a:cs typeface="Dubai Medium" panose="020B0603030403030204" pitchFamily="34" charset="-78"/>
              </a:rPr>
              <a:t>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→4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μ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 for the normalization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Search also performed for </a:t>
            </a:r>
            <a:r>
              <a:rPr lang="en-US" sz="2800" dirty="0">
                <a:cs typeface="Dubai Medium" panose="020B0603030403030204" pitchFamily="34" charset="-78"/>
              </a:rPr>
              <a:t>B</a:t>
            </a:r>
            <a:r>
              <a:rPr lang="en-US" sz="2800" spc="-4400" baseline="30000" dirty="0">
                <a:cs typeface="Dubai Medium" panose="020B0603030403030204" pitchFamily="34" charset="-78"/>
              </a:rPr>
              <a:t>0</a:t>
            </a:r>
            <a:r>
              <a:rPr lang="en-US" sz="2800" baseline="-25000" dirty="0">
                <a:cs typeface="Dubai Medium" panose="020B0603030403030204" pitchFamily="34" charset="-78"/>
              </a:rPr>
              <a:t>(s)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→J/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ψμμ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 decays</a:t>
            </a:r>
            <a:endParaRPr lang="en-US" sz="2800" dirty="0">
              <a:cs typeface="Dubai Medium" panose="020B0603030403030204" pitchFamily="34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BA92A4-802D-C8CE-0C02-FC6210C44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497" y="2485506"/>
            <a:ext cx="3159478" cy="213196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6D3566-8F25-3EF3-62C0-47CFAF74A3EA}"/>
              </a:ext>
            </a:extLst>
          </p:cNvPr>
          <p:cNvCxnSpPr/>
          <p:nvPr/>
        </p:nvCxnSpPr>
        <p:spPr>
          <a:xfrm>
            <a:off x="7016436" y="1385180"/>
            <a:ext cx="669956" cy="95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B3DA11C-BE52-28E0-134E-5F331AB1A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" y="2397483"/>
            <a:ext cx="2974530" cy="22788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281D5B-73B4-B44E-B338-1C91D4C6A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571" y="4725464"/>
            <a:ext cx="5668166" cy="20767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3AEEB6-A4D0-801E-1257-4523A5CEE4C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3665" y="2489468"/>
            <a:ext cx="2898593" cy="21396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4CA9830-C5AB-D7C0-4D95-AB4B651CB10E}"/>
              </a:ext>
            </a:extLst>
          </p:cNvPr>
          <p:cNvSpPr txBox="1"/>
          <p:nvPr/>
        </p:nvSpPr>
        <p:spPr>
          <a:xfrm>
            <a:off x="9890" y="4830787"/>
            <a:ext cx="2445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Upper limits (with excluded known resonance regions) are most stringent to date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B3F46A-92FF-57AE-ECD9-FBD54B95A115}"/>
              </a:ext>
            </a:extLst>
          </p:cNvPr>
          <p:cNvSpPr txBox="1"/>
          <p:nvPr/>
        </p:nvSpPr>
        <p:spPr>
          <a:xfrm>
            <a:off x="233046" y="2072670"/>
            <a:ext cx="3710045" cy="215444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4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7"/>
              </a:rPr>
              <a:t>LHCb-PAPER-2021-039</a:t>
            </a:r>
            <a:r>
              <a:rPr lang="en-US" sz="14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4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8"/>
              </a:rPr>
              <a:t>JHEP03(2022)109</a:t>
            </a:r>
            <a:endParaRPr lang="en-US" sz="14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63A0D4-2957-750F-F322-07DA4F2AE233}"/>
              </a:ext>
            </a:extLst>
          </p:cNvPr>
          <p:cNvSpPr txBox="1"/>
          <p:nvPr/>
        </p:nvSpPr>
        <p:spPr>
          <a:xfrm>
            <a:off x="46025" y="6371317"/>
            <a:ext cx="2470816" cy="430887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 lIns="0" tIns="0" rIns="0" bIns="0">
            <a:spAutoFit/>
          </a:bodyPr>
          <a:lstStyle/>
          <a:p>
            <a:r>
              <a:rPr lang="en-US" sz="1400" i="1" dirty="0">
                <a:latin typeface="Congenial" panose="02000503040000020004" pitchFamily="2" charset="0"/>
                <a:hlinkClick r:id="rId10"/>
              </a:rPr>
              <a:t>More details in the parallel talk by Christina A. yesterday</a:t>
            </a:r>
            <a:endParaRPr lang="en-US" sz="1400" i="1" dirty="0">
              <a:latin typeface="Congenial" panose="0200050304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CCFF6F-ADDF-1305-244A-0E3B1C465B83}"/>
              </a:ext>
            </a:extLst>
          </p:cNvPr>
          <p:cNvSpPr txBox="1"/>
          <p:nvPr/>
        </p:nvSpPr>
        <p:spPr>
          <a:xfrm>
            <a:off x="8235737" y="5204579"/>
            <a:ext cx="985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m(a)=1GeV, promptly decays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5C6109-2E83-3613-7770-301D376E7948}"/>
              </a:ext>
            </a:extLst>
          </p:cNvPr>
          <p:cNvCxnSpPr/>
          <p:nvPr/>
        </p:nvCxnSpPr>
        <p:spPr>
          <a:xfrm flipH="1">
            <a:off x="7959334" y="5490904"/>
            <a:ext cx="540532" cy="171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F5D519C-07F4-BC55-F9B0-2192128CAD24}"/>
              </a:ext>
            </a:extLst>
          </p:cNvPr>
          <p:cNvCxnSpPr>
            <a:cxnSpLocks/>
          </p:cNvCxnSpPr>
          <p:nvPr/>
        </p:nvCxnSpPr>
        <p:spPr>
          <a:xfrm flipH="1">
            <a:off x="8077548" y="5490904"/>
            <a:ext cx="504056" cy="409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DCB5D7-BA1C-8C4B-4386-7FF48E70C469}"/>
              </a:ext>
            </a:extLst>
          </p:cNvPr>
          <p:cNvCxnSpPr>
            <a:cxnSpLocks/>
          </p:cNvCxnSpPr>
          <p:nvPr/>
        </p:nvCxnSpPr>
        <p:spPr>
          <a:xfrm flipH="1">
            <a:off x="4488259" y="5394574"/>
            <a:ext cx="3973382" cy="505422"/>
          </a:xfrm>
          <a:prstGeom prst="straightConnector1">
            <a:avLst/>
          </a:prstGeom>
          <a:ln>
            <a:solidFill>
              <a:schemeClr val="accent1">
                <a:alpha val="51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6C3C1B9-3C24-8DA2-0CAC-0AD21F280BA3}"/>
              </a:ext>
            </a:extLst>
          </p:cNvPr>
          <p:cNvCxnSpPr>
            <a:cxnSpLocks/>
          </p:cNvCxnSpPr>
          <p:nvPr/>
        </p:nvCxnSpPr>
        <p:spPr>
          <a:xfrm flipH="1" flipV="1">
            <a:off x="3615928" y="5662073"/>
            <a:ext cx="1387078" cy="175561"/>
          </a:xfrm>
          <a:prstGeom prst="straightConnector1">
            <a:avLst/>
          </a:prstGeom>
          <a:ln w="6350">
            <a:solidFill>
              <a:schemeClr val="accent1">
                <a:alpha val="51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54516DA-AB71-ACF5-BEE3-74E0E05AC08A}"/>
              </a:ext>
            </a:extLst>
          </p:cNvPr>
          <p:cNvCxnSpPr>
            <a:cxnSpLocks/>
          </p:cNvCxnSpPr>
          <p:nvPr/>
        </p:nvCxnSpPr>
        <p:spPr>
          <a:xfrm flipH="1" flipV="1">
            <a:off x="4473178" y="5680752"/>
            <a:ext cx="529828" cy="150929"/>
          </a:xfrm>
          <a:prstGeom prst="straightConnector1">
            <a:avLst/>
          </a:prstGeom>
          <a:ln w="6350">
            <a:solidFill>
              <a:schemeClr val="accent1">
                <a:alpha val="51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DC9DD2-E3E6-74A3-5304-CA685CBB14C3}"/>
              </a:ext>
            </a:extLst>
          </p:cNvPr>
          <p:cNvCxnSpPr>
            <a:cxnSpLocks/>
          </p:cNvCxnSpPr>
          <p:nvPr/>
        </p:nvCxnSpPr>
        <p:spPr>
          <a:xfrm flipH="1">
            <a:off x="3583828" y="5831681"/>
            <a:ext cx="1429894" cy="63489"/>
          </a:xfrm>
          <a:prstGeom prst="straightConnector1">
            <a:avLst/>
          </a:prstGeom>
          <a:ln w="6350">
            <a:solidFill>
              <a:schemeClr val="accent1">
                <a:alpha val="51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106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363389-4F21-A124-F0A2-E4E473B47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917" y="1155125"/>
            <a:ext cx="3208083" cy="2074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B</a:t>
            </a:r>
            <a:r>
              <a:rPr lang="en-US" sz="3600" baseline="30000" dirty="0">
                <a:latin typeface="Cambria" panose="02040503050406030204" pitchFamily="18" charset="0"/>
              </a:rPr>
              <a:t>0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 φ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μμ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7333F0-7D7D-6563-FE5B-0EB554E1C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00" y="708909"/>
            <a:ext cx="5368986" cy="3214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CC6EE3-DFFB-93E9-C162-3E1AF96EC2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0930" y="3250194"/>
            <a:ext cx="5928860" cy="357568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FECEB5-9EF0-66AF-B605-13BF9F6D8146}"/>
              </a:ext>
            </a:extLst>
          </p:cNvPr>
          <p:cNvCxnSpPr>
            <a:cxnSpLocks/>
          </p:cNvCxnSpPr>
          <p:nvPr/>
        </p:nvCxnSpPr>
        <p:spPr>
          <a:xfrm>
            <a:off x="4988459" y="1584356"/>
            <a:ext cx="2906163" cy="4282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81CA866-9458-1851-0680-1FB44DF5B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20" y="5160110"/>
            <a:ext cx="3648182" cy="36250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5F63E4-9B6A-8BE8-C19A-074A37C14B9C}"/>
              </a:ext>
            </a:extLst>
          </p:cNvPr>
          <p:cNvSpPr txBox="1"/>
          <p:nvPr/>
        </p:nvSpPr>
        <p:spPr>
          <a:xfrm>
            <a:off x="5438007" y="727467"/>
            <a:ext cx="3655977" cy="215444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4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7"/>
              </a:rPr>
              <a:t>LHCb-PAPER-2021-042</a:t>
            </a:r>
            <a:r>
              <a:rPr lang="en-US" sz="14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4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8"/>
              </a:rPr>
              <a:t>JHEP05(2022)067</a:t>
            </a:r>
            <a:endParaRPr lang="en-US" sz="14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26AF6-D83A-54C1-3153-8C96867519D2}"/>
              </a:ext>
            </a:extLst>
          </p:cNvPr>
          <p:cNvSpPr txBox="1"/>
          <p:nvPr/>
        </p:nvSpPr>
        <p:spPr>
          <a:xfrm>
            <a:off x="6729107" y="2212181"/>
            <a:ext cx="933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C28FF"/>
                </a:solidFill>
              </a:rPr>
              <a:t>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4CD654-5361-229C-6C76-827D84632739}"/>
              </a:ext>
            </a:extLst>
          </p:cNvPr>
          <p:cNvSpPr txBox="1"/>
          <p:nvPr/>
        </p:nvSpPr>
        <p:spPr>
          <a:xfrm>
            <a:off x="8097850" y="1297781"/>
            <a:ext cx="933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94842"/>
                </a:solidFill>
              </a:rPr>
              <a:t>B</a:t>
            </a:r>
            <a:r>
              <a:rPr lang="en-US" sz="1200" spc="-3300" baseline="30000" dirty="0">
                <a:solidFill>
                  <a:srgbClr val="F94842"/>
                </a:solidFill>
              </a:rPr>
              <a:t>0</a:t>
            </a:r>
            <a:r>
              <a:rPr lang="en-US" sz="1200" baseline="-25000" dirty="0">
                <a:solidFill>
                  <a:srgbClr val="F94842"/>
                </a:solidFill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E04D0-F3EF-A137-49FF-751694E0299C}"/>
              </a:ext>
            </a:extLst>
          </p:cNvPr>
          <p:cNvSpPr txBox="1"/>
          <p:nvPr/>
        </p:nvSpPr>
        <p:spPr>
          <a:xfrm>
            <a:off x="7680352" y="2085420"/>
            <a:ext cx="933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622AFE"/>
                </a:solidFill>
              </a:rPr>
              <a:t>B</a:t>
            </a:r>
            <a:r>
              <a:rPr lang="en-US" sz="1050" spc="-3300" baseline="30000" dirty="0">
                <a:solidFill>
                  <a:srgbClr val="622AFE"/>
                </a:solidFill>
              </a:rPr>
              <a:t>0</a:t>
            </a:r>
            <a:r>
              <a:rPr lang="en-US" sz="1050" baseline="-25000" dirty="0">
                <a:solidFill>
                  <a:srgbClr val="622AFE"/>
                </a:solidFill>
              </a:rPr>
              <a:t>  </a:t>
            </a:r>
            <a:r>
              <a:rPr lang="en-US" sz="1050" dirty="0">
                <a:solidFill>
                  <a:srgbClr val="622AF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→K*</a:t>
            </a:r>
            <a:r>
              <a:rPr lang="el-GR" sz="1050" dirty="0">
                <a:solidFill>
                  <a:srgbClr val="622AF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μμ</a:t>
            </a:r>
            <a:endParaRPr lang="en-US" sz="1050" dirty="0">
              <a:solidFill>
                <a:srgbClr val="622AF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B1CB45-4AEC-ED4A-9317-AD1FDB431053}"/>
              </a:ext>
            </a:extLst>
          </p:cNvPr>
          <p:cNvSpPr txBox="1"/>
          <p:nvPr/>
        </p:nvSpPr>
        <p:spPr>
          <a:xfrm>
            <a:off x="6673083" y="1686835"/>
            <a:ext cx="933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73834"/>
                </a:solidFill>
              </a:rPr>
              <a:t>SL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5C3097-C001-1E3F-DED8-B345CC3611B7}"/>
              </a:ext>
            </a:extLst>
          </p:cNvPr>
          <p:cNvSpPr txBox="1"/>
          <p:nvPr/>
        </p:nvSpPr>
        <p:spPr>
          <a:xfrm>
            <a:off x="7370791" y="2631606"/>
            <a:ext cx="425422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800" dirty="0">
                <a:solidFill>
                  <a:srgbClr val="36AE2C"/>
                </a:solidFill>
              </a:rPr>
              <a:t>Part.</a:t>
            </a:r>
          </a:p>
          <a:p>
            <a:pPr>
              <a:lnSpc>
                <a:spcPct val="80000"/>
              </a:lnSpc>
            </a:pPr>
            <a:r>
              <a:rPr lang="en-US" sz="800" dirty="0" err="1">
                <a:solidFill>
                  <a:srgbClr val="36AE2C"/>
                </a:solidFill>
              </a:rPr>
              <a:t>reco</a:t>
            </a:r>
            <a:endParaRPr lang="en-US" sz="800" dirty="0">
              <a:solidFill>
                <a:srgbClr val="36AE2C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60E039-9081-6796-8DBC-AF82A11A22C3}"/>
              </a:ext>
            </a:extLst>
          </p:cNvPr>
          <p:cNvSpPr txBox="1"/>
          <p:nvPr/>
        </p:nvSpPr>
        <p:spPr>
          <a:xfrm>
            <a:off x="8217389" y="2660845"/>
            <a:ext cx="933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00" dirty="0">
                <a:solidFill>
                  <a:srgbClr val="C9D211"/>
                </a:solidFill>
              </a:rPr>
              <a:t>Λ</a:t>
            </a:r>
            <a:r>
              <a:rPr lang="en-US" sz="900" baseline="-25000" dirty="0" err="1">
                <a:solidFill>
                  <a:srgbClr val="C9D211"/>
                </a:solidFill>
              </a:rPr>
              <a:t>b</a:t>
            </a:r>
            <a:r>
              <a:rPr lang="en-US" sz="900" dirty="0" err="1">
                <a:solidFill>
                  <a:srgbClr val="C9D2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→pK</a:t>
            </a:r>
            <a:r>
              <a:rPr lang="el-GR" sz="900" dirty="0">
                <a:solidFill>
                  <a:srgbClr val="C9D2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μμ</a:t>
            </a:r>
            <a:endParaRPr lang="en-US" sz="900" dirty="0">
              <a:solidFill>
                <a:srgbClr val="C9D21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782EAC-69F1-E946-CD17-DCD1B7A0A2F7}"/>
              </a:ext>
            </a:extLst>
          </p:cNvPr>
          <p:cNvSpPr txBox="1"/>
          <p:nvPr/>
        </p:nvSpPr>
        <p:spPr>
          <a:xfrm>
            <a:off x="46025" y="6391507"/>
            <a:ext cx="2502810" cy="430887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 lIns="0" tIns="0" rIns="0" bIns="0">
            <a:spAutoFit/>
          </a:bodyPr>
          <a:lstStyle/>
          <a:p>
            <a:r>
              <a:rPr lang="en-US" sz="1400" i="1" dirty="0">
                <a:latin typeface="Congenial" panose="02000503040000020004" pitchFamily="2" charset="0"/>
                <a:hlinkClick r:id="rId10"/>
              </a:rPr>
              <a:t>More details in the parallel talk by Christina A. yesterday</a:t>
            </a:r>
            <a:endParaRPr lang="en-US" sz="1400" i="1" dirty="0"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44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3600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 μμ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23483" y="733376"/>
            <a:ext cx="876065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FCNC process, in SM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Some NP (SUSY/LQ) models modify the </a:t>
            </a:r>
            <a:r>
              <a:rPr lang="en-US" sz="2800" b="1" dirty="0">
                <a:cs typeface="Dubai Medium" panose="020B0603030403030204" pitchFamily="34" charset="-78"/>
              </a:rPr>
              <a:t>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LHCb performed a search using Run-2 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Normalization using decay to π</a:t>
            </a:r>
            <a:r>
              <a:rPr lang="en-US" sz="2800" baseline="30000" dirty="0">
                <a:cs typeface="Dubai Medium" panose="020B0603030403030204" pitchFamily="34" charset="-78"/>
              </a:rPr>
              <a:t>+</a:t>
            </a:r>
            <a:r>
              <a:rPr lang="el-GR" sz="2800" dirty="0">
                <a:cs typeface="Dubai Medium" panose="020B0603030403030204" pitchFamily="34" charset="-78"/>
              </a:rPr>
              <a:t>π</a:t>
            </a:r>
            <a:r>
              <a:rPr lang="el-GR" sz="2800" baseline="30000" dirty="0">
                <a:cs typeface="Dubai Medium" panose="020B0603030403030204" pitchFamily="34" charset="-78"/>
              </a:rPr>
              <a:t>−</a:t>
            </a:r>
            <a:endParaRPr lang="en-US" sz="2800" baseline="30000" dirty="0">
              <a:cs typeface="Dubai Medium" panose="020B0603030403030204" pitchFamily="34" charset="-78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>
                <a:cs typeface="Dubai Medium" panose="020B0603030403030204" pitchFamily="34" charset="-78"/>
              </a:rPr>
              <a:t>This decay is also the main 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C69F8-7DA7-6EE9-7204-D5ECFDB1B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279" y="843092"/>
            <a:ext cx="5494696" cy="369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1B7D87-7E45-8E33-F782-019CB54A9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85" y="3155013"/>
            <a:ext cx="3568483" cy="2408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1EB7D7-312B-58E5-9F51-811C1E897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144" y="3178506"/>
            <a:ext cx="3394047" cy="2286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AC2311-1D57-0E73-3931-159FD5CE76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57"/>
          <a:stretch/>
        </p:blipFill>
        <p:spPr>
          <a:xfrm>
            <a:off x="742255" y="6109010"/>
            <a:ext cx="6705227" cy="49794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7E3519-E8D3-394B-2322-59705A8CA940}"/>
              </a:ext>
            </a:extLst>
          </p:cNvPr>
          <p:cNvSpPr txBox="1"/>
          <p:nvPr/>
        </p:nvSpPr>
        <p:spPr>
          <a:xfrm>
            <a:off x="494845" y="5622092"/>
            <a:ext cx="804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Statistically combined with Run-1 result upper limit is </a:t>
            </a:r>
            <a:r>
              <a:rPr lang="en-US" dirty="0">
                <a:solidFill>
                  <a:srgbClr val="FF0000"/>
                </a:solidFill>
              </a:rPr>
              <a:t>most stringent to date: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40F66-87A7-FFDE-BADC-A138003224F7}"/>
              </a:ext>
            </a:extLst>
          </p:cNvPr>
          <p:cNvSpPr txBox="1"/>
          <p:nvPr/>
        </p:nvSpPr>
        <p:spPr>
          <a:xfrm>
            <a:off x="4845069" y="2940036"/>
            <a:ext cx="4203537" cy="184666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7"/>
              </a:rPr>
              <a:t>LHCb-PAPER-2019-038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8"/>
              </a:rPr>
              <a:t>Phys.Rev.Lett.125(2020)231801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3672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LFV searches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133491" y="1513758"/>
            <a:ext cx="87606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Lepton Flavor is conserved in SM to a very good precision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Observation of LFV process at a rate above SM prediction would immediately point to </a:t>
            </a:r>
            <a:r>
              <a:rPr lang="en-US" sz="2800" dirty="0">
                <a:solidFill>
                  <a:srgbClr val="FF0000"/>
                </a:solidFill>
                <a:cs typeface="Dubai Medium" panose="020B0603030403030204" pitchFamily="34" charset="-78"/>
              </a:rPr>
              <a:t>New Physics </a:t>
            </a:r>
            <a:r>
              <a:rPr lang="en-US" sz="2800" dirty="0">
                <a:cs typeface="Dubai Medium" panose="020B0603030403030204" pitchFamily="34" charset="-78"/>
              </a:rPr>
              <a:t>contribution</a:t>
            </a:r>
          </a:p>
        </p:txBody>
      </p:sp>
    </p:spTree>
    <p:extLst>
      <p:ext uri="{BB962C8B-B14F-4D97-AF65-F5344CB8AC3E}">
        <p14:creationId xmlns:p14="http://schemas.microsoft.com/office/powerpoint/2010/main" val="1979436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>
                <a:latin typeface="Cambria" panose="02040503050406030204" pitchFamily="18" charset="0"/>
              </a:rPr>
              <a:t>τ</a:t>
            </a: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μμμ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191669" y="601991"/>
            <a:ext cx="87606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At LHC, two main channels for this search (depending on </a:t>
            </a:r>
            <a:r>
              <a:rPr lang="el-GR" sz="2400" dirty="0">
                <a:latin typeface="Cambria" panose="02040503050406030204" pitchFamily="18" charset="0"/>
              </a:rPr>
              <a:t>τ</a:t>
            </a:r>
            <a:r>
              <a:rPr lang="en-US" sz="2400" dirty="0"/>
              <a:t> leptons’ source): </a:t>
            </a:r>
          </a:p>
          <a:p>
            <a:r>
              <a:rPr lang="en-US" sz="2400" dirty="0"/>
              <a:t>• Heavy Flavor: abundant (especially from D</a:t>
            </a:r>
            <a:r>
              <a:rPr lang="en-US" sz="2400" spc="-3300" baseline="-25000" dirty="0"/>
              <a:t>s</a:t>
            </a:r>
            <a:r>
              <a:rPr lang="en-US" sz="2400" baseline="30000" dirty="0"/>
              <a:t>+</a:t>
            </a:r>
            <a:r>
              <a:rPr lang="en-US" sz="2400" dirty="0"/>
              <a:t>) but challenging because of very low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, forward muons </a:t>
            </a:r>
          </a:p>
          <a:p>
            <a:r>
              <a:rPr lang="en-US" sz="2400" dirty="0"/>
              <a:t>• W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ν</a:t>
            </a:r>
            <a:r>
              <a:rPr lang="en-US" sz="2400" dirty="0"/>
              <a:t>: ~10</a:t>
            </a:r>
            <a:r>
              <a:rPr lang="en-US" sz="2400" baseline="30000" dirty="0"/>
              <a:t>4</a:t>
            </a:r>
            <a:r>
              <a:rPr lang="en-US" sz="2400" dirty="0"/>
              <a:t> time less yield, but very clear signature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4F8798-CB00-1531-C501-73F9C9112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62" y="2632695"/>
            <a:ext cx="8875076" cy="1771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6CA75F-78D3-14E1-16E9-8B3772AEE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5" y="4911213"/>
            <a:ext cx="1830104" cy="18795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99E5CE-A6ED-C0A8-7880-8E7F389F2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616" y="4979274"/>
            <a:ext cx="2461846" cy="17644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89FABD-1D3B-4D7E-091E-6A0F45FAD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399" y="4941086"/>
            <a:ext cx="1905178" cy="18026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B67CCA-0958-8532-DDBC-5C63D7C474E5}"/>
              </a:ext>
            </a:extLst>
          </p:cNvPr>
          <p:cNvSpPr txBox="1"/>
          <p:nvPr/>
        </p:nvSpPr>
        <p:spPr>
          <a:xfrm>
            <a:off x="8038183" y="5698362"/>
            <a:ext cx="10868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7030A0"/>
                </a:solidFill>
              </a:rPr>
              <a:t>CMS Run-2 analysis in development</a:t>
            </a:r>
            <a:endParaRPr lang="en-US" sz="1200" i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72EEAD-1F37-00A5-A68C-3A0E76B36314}"/>
              </a:ext>
            </a:extLst>
          </p:cNvPr>
          <p:cNvSpPr txBox="1"/>
          <p:nvPr/>
        </p:nvSpPr>
        <p:spPr>
          <a:xfrm>
            <a:off x="5337473" y="4395403"/>
            <a:ext cx="3706192" cy="553998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7"/>
              </a:rPr>
              <a:t>LHCb-PAPER-2014-052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8"/>
              </a:rPr>
              <a:t>JHEP02(2015)121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9"/>
              </a:rPr>
              <a:t>ATLAS-EXOT-2014-14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10"/>
              </a:rPr>
              <a:t>Eur.Phys.J.C76(2016)5,232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11"/>
              </a:rPr>
              <a:t>CMS-BPH-17-004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12"/>
              </a:rPr>
              <a:t>JHEP01(2021)163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E0DA2-F25A-EA35-1616-5C78635A086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3369" y="4911213"/>
            <a:ext cx="1963160" cy="19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98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B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3600" b="1" dirty="0">
                <a:latin typeface="Cambria" panose="02040503050406030204" pitchFamily="18" charset="0"/>
                <a:ea typeface="Cambria" panose="02040503050406030204" pitchFamily="18" charset="0"/>
              </a:rPr>
              <a:t>μμ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previous results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188007" y="630933"/>
            <a:ext cx="8760659" cy="370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ATLAS, CMS, LHCb </a:t>
            </a:r>
            <a:r>
              <a:rPr lang="en-US" sz="2400" dirty="0">
                <a:cs typeface="Dubai Medium" panose="020B0603030403030204" pitchFamily="34" charset="-78"/>
              </a:rPr>
              <a:t>have their results from </a:t>
            </a:r>
            <a:r>
              <a:rPr lang="en-US" sz="2800" dirty="0">
                <a:cs typeface="Dubai Medium" panose="020B0603030403030204" pitchFamily="34" charset="-78"/>
              </a:rPr>
              <a:t>partial Run-2: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3"/>
              </a:rPr>
              <a:t>ATLAS</a:t>
            </a:r>
            <a:r>
              <a:rPr lang="en-US" sz="2800" dirty="0"/>
              <a:t>, </a:t>
            </a:r>
            <a:r>
              <a:rPr lang="en-US" sz="2000" dirty="0"/>
              <a:t>2015+2016 data, combined with Run-1, December 2018</a:t>
            </a:r>
            <a:endParaRPr lang="en-US" sz="2800" dirty="0">
              <a:hlinkClick r:id="rId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4"/>
              </a:rPr>
              <a:t>CMS</a:t>
            </a:r>
            <a:r>
              <a:rPr lang="en-US" sz="2800" dirty="0"/>
              <a:t>,</a:t>
            </a:r>
            <a:r>
              <a:rPr lang="en-US" sz="2400" dirty="0"/>
              <a:t> </a:t>
            </a:r>
            <a:r>
              <a:rPr lang="en-US" sz="2000" dirty="0"/>
              <a:t>Run-1 + 2016 data, October 2019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cs typeface="Dubai Medium" panose="020B0603030403030204" pitchFamily="34" charset="-78"/>
                <a:hlinkClick r:id="rId5"/>
              </a:rPr>
              <a:t>LHCb</a:t>
            </a:r>
            <a:r>
              <a:rPr lang="en-US" sz="2800" dirty="0">
                <a:cs typeface="Dubai Medium" panose="020B0603030403030204" pitchFamily="34" charset="-78"/>
              </a:rPr>
              <a:t>,</a:t>
            </a:r>
            <a:r>
              <a:rPr lang="en-US" sz="2000" dirty="0">
                <a:cs typeface="Dubai Medium" panose="020B0603030403030204" pitchFamily="34" charset="-78"/>
              </a:rPr>
              <a:t> </a:t>
            </a:r>
            <a:r>
              <a:rPr lang="en-US" sz="2000" dirty="0"/>
              <a:t>Run-1 + 2016 data, </a:t>
            </a:r>
            <a:r>
              <a:rPr lang="en-US" sz="2000" dirty="0">
                <a:cs typeface="Dubai Medium" panose="020B0603030403030204" pitchFamily="34" charset="-78"/>
              </a:rPr>
              <a:t>March 2017</a:t>
            </a:r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5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cs typeface="Dubai Medium" panose="020B0603030403030204" pitchFamily="34" charset="-78"/>
              </a:rPr>
              <a:t>Statistical Combination </a:t>
            </a:r>
            <a:r>
              <a:rPr lang="en-US" sz="2800" dirty="0" err="1">
                <a:cs typeface="Dubai Medium" panose="020B0603030403030204" pitchFamily="34" charset="-78"/>
              </a:rPr>
              <a:t>CMS+ATLAS+LHCb</a:t>
            </a:r>
            <a:r>
              <a:rPr lang="en-US" sz="2800" dirty="0">
                <a:cs typeface="Dubai Medium" panose="020B0603030403030204" pitchFamily="34" charset="-78"/>
              </a:rPr>
              <a:t> was performed in 2020 </a:t>
            </a:r>
            <a:r>
              <a:rPr lang="en-US" sz="2000" i="1" dirty="0">
                <a:cs typeface="Dubai Medium" panose="020B0603030403030204" pitchFamily="34" charset="-78"/>
              </a:rPr>
              <a:t>(not published)</a:t>
            </a:r>
            <a:endParaRPr lang="en-US" sz="2800" i="1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cs typeface="Dubai Medium" panose="020B0603030403030204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cs typeface="Dubai Medium" panose="020B0603030403030204" pitchFamily="34" charset="-78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46E4D97-AEBF-B91C-CBDF-2BE0C64E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" y="4157507"/>
            <a:ext cx="7830490" cy="249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23B0EC-6246-5744-1496-813F7CE385F9}"/>
              </a:ext>
            </a:extLst>
          </p:cNvPr>
          <p:cNvSpPr txBox="1"/>
          <p:nvPr/>
        </p:nvSpPr>
        <p:spPr>
          <a:xfrm>
            <a:off x="7740713" y="5029677"/>
            <a:ext cx="1357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Compatible with SM within 2.1</a:t>
            </a:r>
            <a:r>
              <a:rPr lang="el-GR" sz="1600" b="1" i="1" dirty="0">
                <a:solidFill>
                  <a:srgbClr val="FF0000"/>
                </a:solidFill>
              </a:rPr>
              <a:t>σ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2B691-7885-6DE7-6481-0AAE4D09D9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877" y="3553277"/>
            <a:ext cx="3731639" cy="41786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F6CF3D-47F3-47A5-5DA2-D8FD05087CED}"/>
              </a:ext>
            </a:extLst>
          </p:cNvPr>
          <p:cNvSpPr txBox="1"/>
          <p:nvPr/>
        </p:nvSpPr>
        <p:spPr>
          <a:xfrm>
            <a:off x="6392524" y="3273958"/>
            <a:ext cx="2705449" cy="830997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8"/>
              </a:rPr>
              <a:t>CMS-PAS-BPH-20-003</a:t>
            </a:r>
            <a:endParaRPr lang="en-US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9"/>
              </a:rPr>
              <a:t>ATLAS-CONF-2020-049</a:t>
            </a:r>
            <a:endParaRPr lang="en-US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10"/>
              </a:rPr>
              <a:t>LHCb-CONF-2020-002</a:t>
            </a:r>
            <a:endParaRPr lang="en-US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6336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B</a:t>
            </a:r>
            <a:r>
              <a:rPr lang="en-US" sz="3600" baseline="30000" dirty="0">
                <a:latin typeface="Cambria" panose="02040503050406030204" pitchFamily="18" charset="0"/>
              </a:rPr>
              <a:t>+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K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3600" baseline="300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F8492-5564-8AD2-AD57-8397FE70556E}"/>
              </a:ext>
            </a:extLst>
          </p:cNvPr>
          <p:cNvSpPr txBox="1"/>
          <p:nvPr/>
        </p:nvSpPr>
        <p:spPr>
          <a:xfrm>
            <a:off x="104975" y="650374"/>
            <a:ext cx="7682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LHCb Full Run 1 + Run 2 analysis</a:t>
            </a:r>
          </a:p>
          <a:p>
            <a:r>
              <a:rPr lang="en-US" dirty="0"/>
              <a:t>Using B</a:t>
            </a:r>
            <a:r>
              <a:rPr lang="en-US" spc="-13300" baseline="30000" dirty="0"/>
              <a:t>*</a:t>
            </a:r>
            <a:r>
              <a:rPr lang="en-US" baseline="-25000" dirty="0"/>
              <a:t>s2</a:t>
            </a:r>
            <a:r>
              <a:rPr lang="en-US" baseline="30000" dirty="0"/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→ B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decays to tag partially-reconstructed B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mesons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Normalization using </a:t>
            </a:r>
            <a:r>
              <a:rPr lang="en-US" sz="1800" dirty="0">
                <a:latin typeface="Cambria" panose="02040503050406030204" pitchFamily="18" charset="0"/>
              </a:rPr>
              <a:t>B</a:t>
            </a:r>
            <a:r>
              <a:rPr lang="en-US" sz="1800" baseline="30000" dirty="0">
                <a:latin typeface="Cambria" panose="02040503050406030204" pitchFamily="18" charset="0"/>
              </a:rPr>
              <a:t>+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K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(with J/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ψ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1800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E4965-170F-FDB3-81B8-1410AA505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729" y="1296706"/>
            <a:ext cx="3862717" cy="265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E45D6A-C2CD-54EE-1AC5-89EF2CF70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64" y="1722599"/>
            <a:ext cx="4308210" cy="2943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5DAD66-305A-7E55-4458-7940FE5BFB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088"/>
          <a:stretch/>
        </p:blipFill>
        <p:spPr>
          <a:xfrm>
            <a:off x="2852516" y="6034635"/>
            <a:ext cx="6186509" cy="4184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015209-8534-777E-CD3D-34522AB81FB0}"/>
              </a:ext>
            </a:extLst>
          </p:cNvPr>
          <p:cNvSpPr txBox="1"/>
          <p:nvPr/>
        </p:nvSpPr>
        <p:spPr>
          <a:xfrm>
            <a:off x="494846" y="5664146"/>
            <a:ext cx="526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Weaker than 2012 </a:t>
            </a:r>
            <a:r>
              <a:rPr lang="en-US" dirty="0" err="1"/>
              <a:t>BaBar</a:t>
            </a:r>
            <a:r>
              <a:rPr lang="en-US" dirty="0"/>
              <a:t> upper limit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013AC-6C92-EC21-30CE-B45089FCC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018" y="4826708"/>
            <a:ext cx="7493915" cy="6059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TextBox 11">
            <a:hlinkClick r:id="rId7"/>
            <a:extLst>
              <a:ext uri="{FF2B5EF4-FFF2-40B4-BE49-F238E27FC236}">
                <a16:creationId xmlns:a16="http://schemas.microsoft.com/office/drawing/2014/main" id="{D46626A0-28F1-DF6C-2A58-9CC6375223A0}"/>
              </a:ext>
            </a:extLst>
          </p:cNvPr>
          <p:cNvSpPr txBox="1"/>
          <p:nvPr/>
        </p:nvSpPr>
        <p:spPr>
          <a:xfrm>
            <a:off x="104975" y="6353358"/>
            <a:ext cx="2259165" cy="43088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txBody>
          <a:bodyPr wrap="square" lIns="0" tIns="0" rIns="0" bIns="0">
            <a:spAutoFit/>
          </a:bodyPr>
          <a:lstStyle/>
          <a:p>
            <a:r>
              <a:rPr lang="en-US" sz="1400" i="1" dirty="0">
                <a:latin typeface="Congenial" panose="02000503040000020004" pitchFamily="2" charset="0"/>
                <a:hlinkClick r:id="rId7"/>
              </a:rPr>
              <a:t>More details in the parallel talk by Liang S. yesterday</a:t>
            </a:r>
            <a:endParaRPr lang="en-US" sz="1400" i="1" dirty="0">
              <a:latin typeface="Congenial" panose="0200050304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1E4E49-0E5D-48AD-06B4-435891DB1E84}"/>
              </a:ext>
            </a:extLst>
          </p:cNvPr>
          <p:cNvSpPr txBox="1"/>
          <p:nvPr/>
        </p:nvSpPr>
        <p:spPr>
          <a:xfrm>
            <a:off x="5755861" y="658743"/>
            <a:ext cx="3165155" cy="184666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9"/>
              </a:rPr>
              <a:t>LHCb-PAPER-2019-043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10"/>
              </a:rPr>
              <a:t>JHEP06(2020)129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9518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B</a:t>
            </a:r>
            <a:r>
              <a:rPr lang="en-US" sz="3600" baseline="30000" dirty="0">
                <a:latin typeface="Cambria" panose="02040503050406030204" pitchFamily="18" charset="0"/>
              </a:rPr>
              <a:t>+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K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∓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±</a:t>
            </a:r>
            <a:endParaRPr lang="en-US" sz="3600" baseline="300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F8492-5564-8AD2-AD57-8397FE70556E}"/>
              </a:ext>
            </a:extLst>
          </p:cNvPr>
          <p:cNvSpPr txBox="1"/>
          <p:nvPr/>
        </p:nvSpPr>
        <p:spPr>
          <a:xfrm>
            <a:off x="104975" y="650374"/>
            <a:ext cx="76828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LHCb Run-1 analysis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Normalization using </a:t>
            </a:r>
            <a:r>
              <a:rPr lang="en-US" sz="1800" dirty="0">
                <a:latin typeface="Cambria" panose="02040503050406030204" pitchFamily="18" charset="0"/>
              </a:rPr>
              <a:t>B</a:t>
            </a:r>
            <a:r>
              <a:rPr lang="en-US" sz="1800" baseline="30000" dirty="0">
                <a:latin typeface="Cambria" panose="02040503050406030204" pitchFamily="18" charset="0"/>
              </a:rPr>
              <a:t>+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K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(with J/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ψ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1800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015209-8534-777E-CD3D-34522AB81FB0}"/>
              </a:ext>
            </a:extLst>
          </p:cNvPr>
          <p:cNvSpPr txBox="1"/>
          <p:nvPr/>
        </p:nvSpPr>
        <p:spPr>
          <a:xfrm>
            <a:off x="5928072" y="5838294"/>
            <a:ext cx="222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World-best limits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5B36B-ACCA-45AD-3D9B-E52DCF6A3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" y="1551702"/>
            <a:ext cx="8444330" cy="2823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E18F37-3AAD-0813-64F3-75922ADB4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5" y="4654241"/>
            <a:ext cx="5450910" cy="40721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E6A635-021C-D79C-3F3B-A4D0E86A8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421" y="5202876"/>
            <a:ext cx="5358205" cy="43884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TextBox 8">
            <a:hlinkClick r:id="rId6"/>
            <a:extLst>
              <a:ext uri="{FF2B5EF4-FFF2-40B4-BE49-F238E27FC236}">
                <a16:creationId xmlns:a16="http://schemas.microsoft.com/office/drawing/2014/main" id="{B8A1A133-586D-41C2-13D8-B41982C26EB7}"/>
              </a:ext>
            </a:extLst>
          </p:cNvPr>
          <p:cNvSpPr txBox="1"/>
          <p:nvPr/>
        </p:nvSpPr>
        <p:spPr>
          <a:xfrm>
            <a:off x="124167" y="6344565"/>
            <a:ext cx="2259165" cy="43088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lIns="0" tIns="0" rIns="0" bIns="0">
            <a:spAutoFit/>
          </a:bodyPr>
          <a:lstStyle/>
          <a:p>
            <a:r>
              <a:rPr lang="en-US" sz="1400" i="1" dirty="0">
                <a:latin typeface="Congenial" panose="02000503040000020004" pitchFamily="2" charset="0"/>
                <a:hlinkClick r:id="rId6"/>
              </a:rPr>
              <a:t>More details in the parallel talk by Liang S. yesterday</a:t>
            </a:r>
            <a:endParaRPr lang="en-US" sz="1400" i="1" dirty="0">
              <a:latin typeface="Congenial" panose="0200050304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FA2D3B-2CB6-E70F-E234-1927230490C6}"/>
              </a:ext>
            </a:extLst>
          </p:cNvPr>
          <p:cNvSpPr txBox="1"/>
          <p:nvPr/>
        </p:nvSpPr>
        <p:spPr>
          <a:xfrm>
            <a:off x="5649843" y="6427605"/>
            <a:ext cx="256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Run-2 analysis ongoing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C1573-C81A-6510-154B-201584A24EEB}"/>
              </a:ext>
            </a:extLst>
          </p:cNvPr>
          <p:cNvSpPr txBox="1"/>
          <p:nvPr/>
        </p:nvSpPr>
        <p:spPr>
          <a:xfrm>
            <a:off x="4757737" y="699465"/>
            <a:ext cx="4201379" cy="184666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8"/>
              </a:rPr>
              <a:t>LHCb-PAPER-2019-022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9"/>
              </a:rPr>
              <a:t>Phys.Rev.Lett.123(2019)241802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4505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7590"/>
            <a:ext cx="8289296" cy="68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</a:rPr>
              <a:t>B</a:t>
            </a:r>
            <a:r>
              <a:rPr lang="en-US" sz="3600" baseline="30000" dirty="0">
                <a:latin typeface="Cambria" panose="02040503050406030204" pitchFamily="18" charset="0"/>
              </a:rPr>
              <a:t>0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K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*0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l-GR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∓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3600" dirty="0">
                <a:latin typeface="Cambria" panose="02040503050406030204" pitchFamily="18" charset="0"/>
              </a:rPr>
              <a:t>B</a:t>
            </a:r>
            <a:r>
              <a:rPr lang="en-US" sz="3600" spc="-3300" baseline="30000" dirty="0">
                <a:latin typeface="Cambria" panose="02040503050406030204" pitchFamily="18" charset="0"/>
              </a:rPr>
              <a:t>0</a:t>
            </a:r>
            <a:r>
              <a:rPr lang="en-US" sz="3600" baseline="-25000" dirty="0">
                <a:latin typeface="Cambria" panose="02040503050406030204" pitchFamily="18" charset="0"/>
              </a:rPr>
              <a:t>s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600" dirty="0">
                <a:latin typeface="Cambria" panose="02040503050406030204" pitchFamily="18" charset="0"/>
                <a:ea typeface="Cambria" panose="02040503050406030204" pitchFamily="18" charset="0"/>
              </a:rPr>
              <a:t>φμ</a:t>
            </a:r>
            <a:r>
              <a:rPr lang="el-GR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∓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±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F8492-5564-8AD2-AD57-8397FE70556E}"/>
              </a:ext>
            </a:extLst>
          </p:cNvPr>
          <p:cNvSpPr txBox="1"/>
          <p:nvPr/>
        </p:nvSpPr>
        <p:spPr>
          <a:xfrm>
            <a:off x="104975" y="650374"/>
            <a:ext cx="7682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LHCP-PAPER-2022-008, in preparation. Full Run-1 + Run-2 analysis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Normalization using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J/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ψ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*0</a:t>
            </a:r>
            <a:r>
              <a:rPr lang="en-US" dirty="0"/>
              <a:t>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1800" dirty="0">
                <a:latin typeface="Cambria" panose="02040503050406030204" pitchFamily="18" charset="0"/>
              </a:rPr>
              <a:t>B</a:t>
            </a:r>
            <a:r>
              <a:rPr lang="en-US" sz="1800" spc="-3300" baseline="30000" dirty="0">
                <a:latin typeface="Cambria" panose="02040503050406030204" pitchFamily="18" charset="0"/>
              </a:rPr>
              <a:t>0</a:t>
            </a:r>
            <a:r>
              <a:rPr lang="en-US" sz="1800" baseline="-25000" dirty="0">
                <a:latin typeface="Cambria" panose="02040503050406030204" pitchFamily="18" charset="0"/>
              </a:rPr>
              <a:t>s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J/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ψφ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015209-8534-777E-CD3D-34522AB81FB0}"/>
              </a:ext>
            </a:extLst>
          </p:cNvPr>
          <p:cNvSpPr txBox="1"/>
          <p:nvPr/>
        </p:nvSpPr>
        <p:spPr>
          <a:xfrm>
            <a:off x="764141" y="6396242"/>
            <a:ext cx="222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World-best limits</a:t>
            </a:r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B8A1A133-586D-41C2-13D8-B41982C26EB7}"/>
              </a:ext>
            </a:extLst>
          </p:cNvPr>
          <p:cNvSpPr txBox="1"/>
          <p:nvPr/>
        </p:nvSpPr>
        <p:spPr>
          <a:xfrm>
            <a:off x="5813767" y="6364831"/>
            <a:ext cx="2259165" cy="43088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lIns="0" tIns="0" rIns="0" bIns="0">
            <a:spAutoFit/>
          </a:bodyPr>
          <a:lstStyle/>
          <a:p>
            <a:r>
              <a:rPr lang="en-US" sz="1400" i="1" dirty="0">
                <a:latin typeface="Congenial" panose="02000503040000020004" pitchFamily="2" charset="0"/>
                <a:hlinkClick r:id="rId3"/>
              </a:rPr>
              <a:t>More details in the parallel talk by Liang S. yesterday</a:t>
            </a:r>
            <a:endParaRPr lang="en-US" sz="1400" i="1" dirty="0">
              <a:latin typeface="Congenial" panose="0200050304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E5B5A-FD63-3109-A6C6-26104A2BA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29" y="1005586"/>
            <a:ext cx="2841196" cy="2039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2DBC6-8CD7-F7C4-E1F0-C38058C34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829" y="3044800"/>
            <a:ext cx="2900146" cy="2099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290B7E-4A92-C1F0-6C46-2E427844C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154" y="1377768"/>
            <a:ext cx="3770696" cy="27789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5EE246-A8D7-2A77-60F0-8BF0B0A032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1000" y="2881183"/>
            <a:ext cx="3533888" cy="2612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E094E5-0173-79A7-F17C-80298CB0EA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75" y="5378862"/>
            <a:ext cx="4191811" cy="92665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CABB65-7492-5457-A3B1-3D5EDF0A6C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4355" y="5698119"/>
            <a:ext cx="4315434" cy="32865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C6871C-3620-5DB5-A3DB-704B78E6A0F2}"/>
              </a:ext>
            </a:extLst>
          </p:cNvPr>
          <p:cNvCxnSpPr>
            <a:cxnSpLocks/>
          </p:cNvCxnSpPr>
          <p:nvPr/>
        </p:nvCxnSpPr>
        <p:spPr>
          <a:xfrm>
            <a:off x="3181831" y="1211789"/>
            <a:ext cx="3242260" cy="1833010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F3B859-E904-54B9-AB6E-005432AE3770}"/>
              </a:ext>
            </a:extLst>
          </p:cNvPr>
          <p:cNvCxnSpPr>
            <a:cxnSpLocks/>
          </p:cNvCxnSpPr>
          <p:nvPr/>
        </p:nvCxnSpPr>
        <p:spPr>
          <a:xfrm>
            <a:off x="4524355" y="1214870"/>
            <a:ext cx="1633488" cy="57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544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ATLAS experiment</a:t>
            </a:r>
          </a:p>
        </p:txBody>
      </p:sp>
      <p:sp>
        <p:nvSpPr>
          <p:cNvPr id="39" name="Slide Number Placeholder 7">
            <a:extLst>
              <a:ext uri="{FF2B5EF4-FFF2-40B4-BE49-F238E27FC236}">
                <a16:creationId xmlns:a16="http://schemas.microsoft.com/office/drawing/2014/main" id="{F83EAA70-B987-44B0-8DCA-1B8DC8A6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860303-4D6D-4B33-B50F-01B44B632BA9}" type="slidenum">
              <a:rPr lang="ru-RU" smtClean="0"/>
              <a:pPr/>
              <a:t>43</a:t>
            </a:fld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762E50B-9C7F-8928-2722-D413EDEA1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0738"/>
            <a:ext cx="9144000" cy="52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25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46" y="4043"/>
            <a:ext cx="828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LHCb</a:t>
            </a:r>
          </a:p>
        </p:txBody>
      </p:sp>
      <p:sp>
        <p:nvSpPr>
          <p:cNvPr id="39" name="Slide Number Placeholder 7">
            <a:extLst>
              <a:ext uri="{FF2B5EF4-FFF2-40B4-BE49-F238E27FC236}">
                <a16:creationId xmlns:a16="http://schemas.microsoft.com/office/drawing/2014/main" id="{F83EAA70-B987-44B0-8DCA-1B8DC8A6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860303-4D6D-4B33-B50F-01B44B632BA9}" type="slidenum">
              <a:rPr lang="ru-RU" smtClean="0"/>
              <a:pPr/>
              <a:t>44</a:t>
            </a:fld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3B17F-FE3E-95F6-EC73-20EAB748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3" y="834020"/>
            <a:ext cx="9069993" cy="545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03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4061C-E6AA-9518-702D-69ACAE6B5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74" y="35137"/>
            <a:ext cx="3041732" cy="2240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DD530-E07A-C68E-02FB-0D039AD77F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1307" y="2200886"/>
            <a:ext cx="4155824" cy="2841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192" y="4043"/>
            <a:ext cx="7429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B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3600" b="1" dirty="0">
                <a:latin typeface="Cambria" panose="02040503050406030204" pitchFamily="18" charset="0"/>
                <a:ea typeface="Cambria" panose="02040503050406030204" pitchFamily="18" charset="0"/>
              </a:rPr>
              <a:t>μμ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FC1F0A-5224-4313-9854-357FC7C8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2F61F-FAFC-4BFE-B78B-870E2D5781E1}"/>
              </a:ext>
            </a:extLst>
          </p:cNvPr>
          <p:cNvSpPr/>
          <p:nvPr/>
        </p:nvSpPr>
        <p:spPr>
          <a:xfrm>
            <a:off x="191670" y="742343"/>
            <a:ext cx="876065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cs typeface="Dubai Medium" panose="020B0603030403030204" pitchFamily="34" charset="-78"/>
              </a:rPr>
              <a:t>The latest results [</a:t>
            </a:r>
            <a:r>
              <a:rPr lang="en-US" sz="2400" dirty="0">
                <a:solidFill>
                  <a:srgbClr val="00B050"/>
                </a:solidFill>
                <a:cs typeface="Dubai Medium" panose="020B0603030403030204" pitchFamily="34" charset="-78"/>
              </a:rPr>
              <a:t>until ~2 weeks ago</a:t>
            </a:r>
            <a:r>
              <a:rPr lang="en-US" sz="2400" dirty="0">
                <a:cs typeface="Dubai Medium" panose="020B0603030403030204" pitchFamily="34" charset="-78"/>
              </a:rPr>
              <a:t>]</a:t>
            </a:r>
          </a:p>
          <a:p>
            <a:r>
              <a:rPr lang="en-US" sz="2400" dirty="0">
                <a:cs typeface="Dubai Medium" panose="020B0603030403030204" pitchFamily="34" charset="-78"/>
              </a:rPr>
              <a:t>on 30-year-long search are from LHCb, </a:t>
            </a:r>
          </a:p>
          <a:p>
            <a:r>
              <a:rPr lang="en-US" sz="2400" dirty="0">
                <a:cs typeface="Dubai Medium" panose="020B0603030403030204" pitchFamily="34" charset="-78"/>
              </a:rPr>
              <a:t>August 2021, Full Run-1 + Run-2</a:t>
            </a:r>
          </a:p>
          <a:p>
            <a:endParaRPr lang="en-US" sz="2000" dirty="0">
              <a:cs typeface="Dubai Medium" panose="020B0603030403030204" pitchFamily="34" charset="-78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800" spc="-1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dirty="0">
                <a:solidFill>
                  <a:srgbClr val="FF0000"/>
                </a:solidFill>
                <a:cs typeface="Dubai Medium" panose="020B0603030403030204" pitchFamily="34" charset="-78"/>
              </a:rPr>
              <a:t> &gt;10</a:t>
            </a:r>
            <a:r>
              <a:rPr lang="el-GR" sz="2800" dirty="0">
                <a:solidFill>
                  <a:srgbClr val="FF0000"/>
                </a:solidFill>
                <a:cs typeface="Dubai Medium" panose="020B0603030403030204" pitchFamily="34" charset="-78"/>
              </a:rPr>
              <a:t>σ</a:t>
            </a:r>
            <a:r>
              <a:rPr lang="en-US" sz="2800" dirty="0">
                <a:cs typeface="Dubai Medium" panose="020B0603030403030204" pitchFamily="34" charset="-78"/>
              </a:rPr>
              <a:t>, B</a:t>
            </a:r>
            <a:r>
              <a:rPr lang="en-US" sz="2800" baseline="30000" dirty="0">
                <a:cs typeface="Dubai Medium" panose="020B0603030403030204" pitchFamily="34" charset="-78"/>
              </a:rPr>
              <a:t>0 </a:t>
            </a:r>
            <a:r>
              <a:rPr lang="en-US" sz="2800" dirty="0">
                <a:cs typeface="Dubai Medium" panose="020B0603030403030204" pitchFamily="34" charset="-78"/>
              </a:rPr>
              <a:t>~1.7σ </a:t>
            </a:r>
          </a:p>
          <a:p>
            <a:endParaRPr lang="en-US" sz="2800" dirty="0">
              <a:cs typeface="Dubai Medium" panose="020B0603030403030204" pitchFamily="34" charset="-78"/>
            </a:endParaRPr>
          </a:p>
          <a:p>
            <a:r>
              <a:rPr lang="en-US" sz="2800" dirty="0">
                <a:cs typeface="Dubai Medium" panose="020B0603030403030204" pitchFamily="34" charset="-78"/>
              </a:rPr>
              <a:t> 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E45DAF-123B-5736-7A12-74C30C10C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34" y="2982926"/>
            <a:ext cx="4697419" cy="6475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C3BB9C9-46F1-6ABA-A47D-C7D3AD1DB3C8}"/>
              </a:ext>
            </a:extLst>
          </p:cNvPr>
          <p:cNvGrpSpPr/>
          <p:nvPr/>
        </p:nvGrpSpPr>
        <p:grpSpPr>
          <a:xfrm>
            <a:off x="156334" y="3680144"/>
            <a:ext cx="4729651" cy="369332"/>
            <a:chOff x="191670" y="3608902"/>
            <a:chExt cx="4729651" cy="3693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3CF8F2-12F2-8CD7-D82E-8FD1C85A3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670" y="3645570"/>
              <a:ext cx="3237846" cy="29599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374E2A-3171-AE21-CFFC-D704FB80D049}"/>
                </a:ext>
              </a:extLst>
            </p:cNvPr>
            <p:cNvSpPr txBox="1"/>
            <p:nvPr/>
          </p:nvSpPr>
          <p:spPr>
            <a:xfrm>
              <a:off x="3429516" y="3608902"/>
              <a:ext cx="14918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 95% CL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9B3005A-3B10-4A87-160C-199407801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163" y="4164598"/>
            <a:ext cx="3619882" cy="25012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CAD473F-5C8E-4D27-0549-F9BA6462FE1B}"/>
              </a:ext>
            </a:extLst>
          </p:cNvPr>
          <p:cNvSpPr txBox="1"/>
          <p:nvPr/>
        </p:nvSpPr>
        <p:spPr>
          <a:xfrm>
            <a:off x="4248024" y="5919920"/>
            <a:ext cx="4536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Papers also reports effective lifetime and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1600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→</a:t>
            </a:r>
            <a:r>
              <a:rPr lang="el-GR" sz="1600" i="1" dirty="0">
                <a:cs typeface="Dubai Medium" panose="020B0603030403030204" pitchFamily="34" charset="-78"/>
              </a:rPr>
              <a:t>μ</a:t>
            </a:r>
            <a:r>
              <a:rPr lang="en-US" sz="1600" i="1" baseline="30000" dirty="0">
                <a:cs typeface="Dubai Medium" panose="020B0603030403030204" pitchFamily="34" charset="-78"/>
              </a:rPr>
              <a:t>+</a:t>
            </a:r>
            <a:r>
              <a:rPr lang="el-GR" sz="1600" i="1" dirty="0">
                <a:cs typeface="Dubai Medium" panose="020B0603030403030204" pitchFamily="34" charset="-78"/>
              </a:rPr>
              <a:t>μ</a:t>
            </a:r>
            <a:r>
              <a:rPr lang="el-GR" sz="1600" i="1" baseline="30000" dirty="0">
                <a:cs typeface="Dubai Medium" panose="020B0603030403030204" pitchFamily="34" charset="-78"/>
              </a:rPr>
              <a:t>−</a:t>
            </a:r>
            <a:r>
              <a:rPr lang="el-GR" sz="1600" i="1" dirty="0"/>
              <a:t>γ</a:t>
            </a:r>
            <a:endParaRPr lang="en-US" sz="1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F75658-99FE-54CE-E21C-C620C2CE29A6}"/>
              </a:ext>
            </a:extLst>
          </p:cNvPr>
          <p:cNvSpPr/>
          <p:nvPr/>
        </p:nvSpPr>
        <p:spPr>
          <a:xfrm>
            <a:off x="85657" y="2982926"/>
            <a:ext cx="4814773" cy="10623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838566-4BEA-0E43-87EF-7BAF653BA55A}"/>
              </a:ext>
            </a:extLst>
          </p:cNvPr>
          <p:cNvSpPr txBox="1"/>
          <p:nvPr/>
        </p:nvSpPr>
        <p:spPr>
          <a:xfrm>
            <a:off x="2974189" y="2631426"/>
            <a:ext cx="2074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FF0000"/>
                </a:solidFill>
              </a:rPr>
              <a:t>Consistent with SM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C5202E-93C7-7ABB-C9EE-D7D4D5A38198}"/>
              </a:ext>
            </a:extLst>
          </p:cNvPr>
          <p:cNvSpPr txBox="1"/>
          <p:nvPr/>
        </p:nvSpPr>
        <p:spPr>
          <a:xfrm>
            <a:off x="4757530" y="5095905"/>
            <a:ext cx="4194799" cy="369332"/>
          </a:xfrm>
          <a:prstGeom prst="rect">
            <a:avLst/>
          </a:prstGeom>
          <a:solidFill>
            <a:srgbClr val="FFFCF3">
              <a:alpha val="85000"/>
            </a:srgbClr>
          </a:solidFill>
          <a:ln>
            <a:noFill/>
          </a:ln>
          <a:effectLst>
            <a:glow rad="63500">
              <a:srgbClr val="150A7A">
                <a:alpha val="24000"/>
              </a:srgbClr>
            </a:glow>
          </a:effectLst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8"/>
              </a:rPr>
              <a:t>LHCb-PAPER-2021-008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9"/>
              </a:rPr>
              <a:t>Phys.Rev.D105(2022)012010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10"/>
              </a:rPr>
              <a:t>LHCb-PAPER-2021-007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sz="1200" b="1" dirty="0">
                <a:solidFill>
                  <a:srgbClr val="150A7A">
                    <a:alpha val="94000"/>
                  </a:srgbClr>
                </a:solidFill>
                <a:effectLst>
                  <a:glow rad="25400">
                    <a:srgbClr val="150A7A">
                      <a:alpha val="22000"/>
                    </a:srgbClr>
                  </a:glow>
                </a:effectLst>
                <a:latin typeface="Yu Gothic" panose="020B0400000000000000" pitchFamily="34" charset="-128"/>
                <a:ea typeface="Yu Gothic" panose="020B0400000000000000" pitchFamily="34" charset="-128"/>
                <a:hlinkClick r:id="rId11"/>
              </a:rPr>
              <a:t>Phys.Rev.Lett.128(2022)041801</a:t>
            </a:r>
            <a:endParaRPr lang="en-US" sz="1200" b="1" dirty="0">
              <a:solidFill>
                <a:srgbClr val="150A7A">
                  <a:alpha val="94000"/>
                </a:srgbClr>
              </a:solidFill>
              <a:effectLst>
                <a:glow rad="25400">
                  <a:srgbClr val="150A7A">
                    <a:alpha val="22000"/>
                  </a:srgbClr>
                </a:glo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920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5DB0CC-5F1F-4C9A-A1A8-1949CCBB00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5"/>
          <a:stretch/>
        </p:blipFill>
        <p:spPr>
          <a:xfrm>
            <a:off x="0" y="299911"/>
            <a:ext cx="9149673" cy="64498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263" y="4043"/>
            <a:ext cx="828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CMS experiment</a:t>
            </a:r>
          </a:p>
        </p:txBody>
      </p:sp>
      <p:sp>
        <p:nvSpPr>
          <p:cNvPr id="39" name="Slide Number Placeholder 7">
            <a:extLst>
              <a:ext uri="{FF2B5EF4-FFF2-40B4-BE49-F238E27FC236}">
                <a16:creationId xmlns:a16="http://schemas.microsoft.com/office/drawing/2014/main" id="{F83EAA70-B987-44B0-8DCA-1B8DC8A6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860303-4D6D-4B33-B50F-01B44B632BA9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508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144482" y="-9532"/>
            <a:ext cx="851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Analysis strategy</a:t>
            </a:r>
            <a:endParaRPr lang="ru-RU" sz="3600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9671F-C76E-4DCC-A7BB-F1235B1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97BA7-C3D8-B369-61AE-11E593F46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227" y="766370"/>
            <a:ext cx="6352209" cy="285992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B5B992-FF89-E3B5-F4F6-A8F89B897228}"/>
              </a:ext>
            </a:extLst>
          </p:cNvPr>
          <p:cNvSpPr/>
          <p:nvPr/>
        </p:nvSpPr>
        <p:spPr>
          <a:xfrm>
            <a:off x="7244698" y="861753"/>
            <a:ext cx="278738" cy="646331"/>
          </a:xfrm>
          <a:prstGeom prst="round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570BDA8-7BEB-B78E-38DC-B1EF6DAFFB45}"/>
              </a:ext>
            </a:extLst>
          </p:cNvPr>
          <p:cNvSpPr/>
          <p:nvPr/>
        </p:nvSpPr>
        <p:spPr>
          <a:xfrm rot="18777024">
            <a:off x="7487652" y="618410"/>
            <a:ext cx="340084" cy="170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4A99B6-62ED-FDE3-A3F7-1386366E95E1}"/>
              </a:ext>
            </a:extLst>
          </p:cNvPr>
          <p:cNvSpPr txBox="1"/>
          <p:nvPr/>
        </p:nvSpPr>
        <p:spPr>
          <a:xfrm>
            <a:off x="6652769" y="70982"/>
            <a:ext cx="232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External input, ratio of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1400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and B</a:t>
            </a:r>
            <a:r>
              <a:rPr lang="en-US" sz="1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production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xsections</a:t>
            </a:r>
            <a:endParaRPr lang="en-US" sz="1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2FE7A5-5CCB-6FFD-6001-25D0CE7BEAE5}"/>
              </a:ext>
            </a:extLst>
          </p:cNvPr>
          <p:cNvSpPr/>
          <p:nvPr/>
        </p:nvSpPr>
        <p:spPr>
          <a:xfrm>
            <a:off x="7244698" y="2898170"/>
            <a:ext cx="278738" cy="646331"/>
          </a:xfrm>
          <a:prstGeom prst="roundRect">
            <a:avLst/>
          </a:prstGeom>
          <a:solidFill>
            <a:schemeClr val="accent1">
              <a:alpha val="3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AA817E1-2E4C-1E85-61CA-CBDE01F906D1}"/>
              </a:ext>
            </a:extLst>
          </p:cNvPr>
          <p:cNvSpPr/>
          <p:nvPr/>
        </p:nvSpPr>
        <p:spPr>
          <a:xfrm rot="20700000">
            <a:off x="7675539" y="3082046"/>
            <a:ext cx="411501" cy="192068"/>
          </a:xfrm>
          <a:prstGeom prst="righ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E8094-24CB-BEC3-86CD-D332D5E47569}"/>
              </a:ext>
            </a:extLst>
          </p:cNvPr>
          <p:cNvSpPr txBox="1"/>
          <p:nvPr/>
        </p:nvSpPr>
        <p:spPr>
          <a:xfrm>
            <a:off x="8081135" y="2898170"/>
            <a:ext cx="57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BD60C4-968E-22BC-9C82-BC87C3E1F4E3}"/>
              </a:ext>
            </a:extLst>
          </p:cNvPr>
          <p:cNvSpPr txBox="1"/>
          <p:nvPr/>
        </p:nvSpPr>
        <p:spPr>
          <a:xfrm>
            <a:off x="150190" y="1749863"/>
            <a:ext cx="1134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(or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E3104B-876F-BC66-1A2C-AC35DBAB8B2F}"/>
              </a:ext>
            </a:extLst>
          </p:cNvPr>
          <p:cNvSpPr txBox="1"/>
          <p:nvPr/>
        </p:nvSpPr>
        <p:spPr>
          <a:xfrm>
            <a:off x="7178556" y="1736456"/>
            <a:ext cx="1134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F9E9AD-068F-EC8D-2787-441F8A379035}"/>
              </a:ext>
            </a:extLst>
          </p:cNvPr>
          <p:cNvSpPr txBox="1"/>
          <p:nvPr/>
        </p:nvSpPr>
        <p:spPr>
          <a:xfrm rot="3078913">
            <a:off x="7995538" y="2918165"/>
            <a:ext cx="1216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σ</a:t>
            </a:r>
            <a:r>
              <a:rPr lang="en-US" sz="1400" dirty="0"/>
              <a:t>(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1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)=</a:t>
            </a:r>
            <a:r>
              <a:rPr lang="el-GR" sz="1400" dirty="0"/>
              <a:t>σ</a:t>
            </a:r>
            <a:r>
              <a:rPr lang="en-US" sz="1400" dirty="0"/>
              <a:t>(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1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8966F-B990-0A56-56C2-912BFE1F14C9}"/>
              </a:ext>
            </a:extLst>
          </p:cNvPr>
          <p:cNvSpPr txBox="1"/>
          <p:nvPr/>
        </p:nvSpPr>
        <p:spPr>
          <a:xfrm>
            <a:off x="137557" y="3908681"/>
            <a:ext cx="884361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Branching fractions are measured using the </a:t>
            </a:r>
            <a:r>
              <a:rPr lang="en-US" sz="2000" u="sng" dirty="0"/>
              <a:t>normalization channel</a:t>
            </a:r>
            <a:r>
              <a:rPr lang="en-US" sz="2000" dirty="0"/>
              <a:t> </a:t>
            </a:r>
            <a:r>
              <a:rPr lang="en-US" sz="2000" b="1" dirty="0"/>
              <a:t>B</a:t>
            </a:r>
            <a:r>
              <a:rPr lang="en-US" sz="2000" b="1" baseline="30000" dirty="0"/>
              <a:t>+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→J/</a:t>
            </a:r>
            <a:r>
              <a:rPr lang="el-GR" sz="2000" b="1" dirty="0">
                <a:latin typeface="Cambria" panose="02040503050406030204" pitchFamily="18" charset="0"/>
                <a:ea typeface="Cambria" panose="02040503050406030204" pitchFamily="18" charset="0"/>
              </a:rPr>
              <a:t>ψ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Most systematic uncertainties cancel in the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/>
              <a:t>Data are split into 16 = </a:t>
            </a:r>
            <a:r>
              <a:rPr lang="en-US" sz="2400" dirty="0">
                <a:solidFill>
                  <a:srgbClr val="FF0000"/>
                </a:solidFill>
              </a:rPr>
              <a:t>4</a:t>
            </a:r>
            <a:r>
              <a:rPr lang="en-US" sz="2400" dirty="0"/>
              <a:t>*</a:t>
            </a:r>
            <a:r>
              <a:rPr lang="en-US" sz="2400" dirty="0">
                <a:solidFill>
                  <a:srgbClr val="00B050"/>
                </a:solidFill>
              </a:rPr>
              <a:t>2</a:t>
            </a:r>
            <a:r>
              <a:rPr lang="en-US" sz="2400" dirty="0"/>
              <a:t>*</a:t>
            </a:r>
            <a:r>
              <a:rPr lang="en-US" sz="2400" dirty="0">
                <a:solidFill>
                  <a:srgbClr val="FC28FF"/>
                </a:solidFill>
              </a:rPr>
              <a:t>2</a:t>
            </a:r>
            <a:r>
              <a:rPr lang="en-US" sz="2400" dirty="0"/>
              <a:t> categories: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4</a:t>
            </a:r>
            <a:r>
              <a:rPr lang="en-US" sz="2000" dirty="0"/>
              <a:t> data-taking periods </a:t>
            </a:r>
            <a:r>
              <a:rPr lang="en-US" i="1" dirty="0"/>
              <a:t>(2016a, 2016b, 2017, 2018)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00B050"/>
                </a:solidFill>
              </a:rPr>
              <a:t>2</a:t>
            </a:r>
            <a:r>
              <a:rPr lang="en-US" sz="2000" dirty="0"/>
              <a:t> |</a:t>
            </a:r>
            <a:r>
              <a:rPr lang="el-GR" sz="2000" dirty="0"/>
              <a:t>η</a:t>
            </a:r>
            <a:r>
              <a:rPr lang="el-GR" sz="2000" baseline="-25000" dirty="0"/>
              <a:t>μ</a:t>
            </a:r>
            <a:r>
              <a:rPr lang="en-US" sz="2000" dirty="0"/>
              <a:t>| (muon pseudorapidity) regions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FC28FF"/>
                </a:solidFill>
              </a:rPr>
              <a:t>2</a:t>
            </a:r>
            <a:r>
              <a:rPr lang="en-US" sz="2000" dirty="0"/>
              <a:t> ranges of MVA discriminator </a:t>
            </a:r>
            <a:r>
              <a:rPr lang="en-US" dirty="0"/>
              <a:t>(0.9&lt;MVA&lt;0.99 and 0.99&lt;MVA&lt;1)</a:t>
            </a:r>
            <a:r>
              <a:rPr lang="en-US" sz="2000" dirty="0"/>
              <a:t> </a:t>
            </a:r>
            <a:r>
              <a:rPr lang="en-US" sz="1400" i="1" dirty="0"/>
              <a:t>- see later</a:t>
            </a:r>
          </a:p>
          <a:p>
            <a:endParaRPr lang="en-US" sz="1400" i="1" dirty="0"/>
          </a:p>
          <a:p>
            <a:r>
              <a:rPr lang="en-US" sz="1500" i="1" dirty="0"/>
              <a:t>Fitting separately low- and high-sensitivity regions and combining the results yields in a more precise result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12B20B-B396-5FCD-91D3-083F0E901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551" y="4356457"/>
            <a:ext cx="2439240" cy="1313789"/>
          </a:xfrm>
          <a:prstGeom prst="rect">
            <a:avLst/>
          </a:prstGeom>
          <a:ln w="28575">
            <a:solidFill>
              <a:srgbClr val="F94842"/>
            </a:solidFill>
          </a:ln>
        </p:spPr>
      </p:pic>
    </p:spTree>
    <p:extLst>
      <p:ext uri="{BB962C8B-B14F-4D97-AF65-F5344CB8AC3E}">
        <p14:creationId xmlns:p14="http://schemas.microsoft.com/office/powerpoint/2010/main" val="1450645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09">
            <a:extLst>
              <a:ext uri="{FF2B5EF4-FFF2-40B4-BE49-F238E27FC236}">
                <a16:creationId xmlns:a16="http://schemas.microsoft.com/office/drawing/2014/main" id="{175FB5DF-3D97-99B9-769C-6951AFC58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218" y="4718823"/>
            <a:ext cx="2289757" cy="1823741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03508" y="-9532"/>
            <a:ext cx="851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Backgrounds</a:t>
            </a:r>
            <a:endParaRPr lang="ru-RU" sz="3600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9671F-C76E-4DCC-A7BB-F1235B1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8966F-B990-0A56-56C2-912BFE1F14C9}"/>
              </a:ext>
            </a:extLst>
          </p:cNvPr>
          <p:cNvSpPr txBox="1"/>
          <p:nvPr/>
        </p:nvSpPr>
        <p:spPr>
          <a:xfrm>
            <a:off x="0" y="821493"/>
            <a:ext cx="408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Partially-reconstructed decays</a:t>
            </a:r>
            <a:endParaRPr lang="en-US" sz="1500" i="1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8F74347-AD1A-F60D-4DF8-4C806515BD1D}"/>
              </a:ext>
            </a:extLst>
          </p:cNvPr>
          <p:cNvGrpSpPr/>
          <p:nvPr/>
        </p:nvGrpSpPr>
        <p:grpSpPr>
          <a:xfrm>
            <a:off x="323371" y="1248606"/>
            <a:ext cx="2257876" cy="2355562"/>
            <a:chOff x="2769704" y="3946337"/>
            <a:chExt cx="1848015" cy="189677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7AA3F4A-17B0-E55E-2C67-7BF13E2B3DAF}"/>
                </a:ext>
              </a:extLst>
            </p:cNvPr>
            <p:cNvCxnSpPr/>
            <p:nvPr/>
          </p:nvCxnSpPr>
          <p:spPr>
            <a:xfrm flipH="1" flipV="1">
              <a:off x="2769704" y="5362713"/>
              <a:ext cx="251792" cy="220870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6DE6542-CC76-7C1A-D99F-C8D23A7A2B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21496" y="5583583"/>
              <a:ext cx="291547" cy="128104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CA22058-9CBB-19AE-E4BF-FF38CDA61B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21496" y="5583583"/>
              <a:ext cx="291547" cy="64052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1590C7-DDEB-39B8-B5A0-A12AA0F1D4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21496" y="5583583"/>
              <a:ext cx="415234" cy="32026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9FA83DD-3D67-4B7B-63D7-3EBF9A1A6180}"/>
                </a:ext>
              </a:extLst>
            </p:cNvPr>
            <p:cNvCxnSpPr>
              <a:cxnSpLocks/>
            </p:cNvCxnSpPr>
            <p:nvPr/>
          </p:nvCxnSpPr>
          <p:spPr>
            <a:xfrm rot="21540000" flipH="1">
              <a:off x="3021496" y="5585488"/>
              <a:ext cx="251792" cy="0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6FCB7E1-3D41-ACD1-FFF6-049BED80B5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6848" y="5524807"/>
              <a:ext cx="318152" cy="58483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4B6326E-108F-A89D-100B-1B189ACA9B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49029" y="5504238"/>
              <a:ext cx="199932" cy="94679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C3F6C2A-CB98-1432-E148-C79F5E4C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20160" y="5532993"/>
              <a:ext cx="199932" cy="54693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C2368DA-EDD3-2D9F-C0F7-176B05E410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69704" y="5551577"/>
              <a:ext cx="267882" cy="31713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2806130-B11E-1305-377E-27699B4DC3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6674" y="5584631"/>
              <a:ext cx="201117" cy="0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94A0385-6A92-BC1F-A2E4-207301FBB2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9029" y="5581696"/>
              <a:ext cx="187819" cy="28364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1725E12-B646-F9B4-A49A-76B2063955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4561" y="5583005"/>
              <a:ext cx="230668" cy="63251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A1035B9-CBC4-7D96-9237-C290A0474E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6900" y="5588995"/>
              <a:ext cx="258329" cy="88689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1383593-4346-01DD-4B0D-41D7B5E553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3387" y="5588266"/>
              <a:ext cx="161842" cy="89418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E61FF24-8EB2-1E5E-E2E8-330142B85B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54700" y="5584830"/>
              <a:ext cx="177260" cy="126857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B5E0D31-3F82-0388-23EE-81EED52A7A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1985" y="5583112"/>
              <a:ext cx="177260" cy="170458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A657D69-0587-FB17-CB97-370509F1D7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2953" y="5594432"/>
              <a:ext cx="99007" cy="117255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35B552C-0F9B-B174-2728-3071C041EB3B}"/>
                </a:ext>
              </a:extLst>
            </p:cNvPr>
            <p:cNvCxnSpPr>
              <a:cxnSpLocks/>
            </p:cNvCxnSpPr>
            <p:nvPr/>
          </p:nvCxnSpPr>
          <p:spPr>
            <a:xfrm>
              <a:off x="3031960" y="5583005"/>
              <a:ext cx="91083" cy="85336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0049D35-560A-4D9B-611E-B07B72338FFE}"/>
                </a:ext>
              </a:extLst>
            </p:cNvPr>
            <p:cNvCxnSpPr>
              <a:cxnSpLocks/>
            </p:cNvCxnSpPr>
            <p:nvPr/>
          </p:nvCxnSpPr>
          <p:spPr>
            <a:xfrm>
              <a:off x="2959792" y="5498689"/>
              <a:ext cx="74787" cy="88852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0AE6B73-FAEE-7054-661B-B7FC816F5F76}"/>
                </a:ext>
              </a:extLst>
            </p:cNvPr>
            <p:cNvCxnSpPr>
              <a:cxnSpLocks/>
            </p:cNvCxnSpPr>
            <p:nvPr/>
          </p:nvCxnSpPr>
          <p:spPr>
            <a:xfrm>
              <a:off x="2947068" y="5385425"/>
              <a:ext cx="82968" cy="194296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15DF6FD-F66D-1AD4-D7D2-B61E95B1C366}"/>
                </a:ext>
              </a:extLst>
            </p:cNvPr>
            <p:cNvCxnSpPr>
              <a:cxnSpLocks/>
            </p:cNvCxnSpPr>
            <p:nvPr/>
          </p:nvCxnSpPr>
          <p:spPr>
            <a:xfrm>
              <a:off x="2981741" y="5395298"/>
              <a:ext cx="52857" cy="191908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0112320-36AD-33E4-F76A-6461335C364B}"/>
                </a:ext>
              </a:extLst>
            </p:cNvPr>
            <p:cNvCxnSpPr>
              <a:cxnSpLocks/>
            </p:cNvCxnSpPr>
            <p:nvPr/>
          </p:nvCxnSpPr>
          <p:spPr>
            <a:xfrm>
              <a:off x="3029555" y="5570117"/>
              <a:ext cx="75594" cy="165884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EA64A6D-B294-F5AE-9C92-DE0158AB82E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370" y="5583605"/>
              <a:ext cx="23939" cy="137641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C339399-E12E-CDC6-F337-33D4AB80821A}"/>
                </a:ext>
              </a:extLst>
            </p:cNvPr>
            <p:cNvCxnSpPr>
              <a:cxnSpLocks/>
            </p:cNvCxnSpPr>
            <p:nvPr/>
          </p:nvCxnSpPr>
          <p:spPr>
            <a:xfrm>
              <a:off x="3021165" y="5449881"/>
              <a:ext cx="14375" cy="134974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475F7D0-2E3C-1171-AF30-6E5F17FEC417}"/>
                </a:ext>
              </a:extLst>
            </p:cNvPr>
            <p:cNvCxnSpPr>
              <a:cxnSpLocks/>
            </p:cNvCxnSpPr>
            <p:nvPr/>
          </p:nvCxnSpPr>
          <p:spPr>
            <a:xfrm>
              <a:off x="3020905" y="5594432"/>
              <a:ext cx="17945" cy="173754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2F0534C-A80F-60CE-A477-C5DA50CB9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7990" y="5596434"/>
              <a:ext cx="13490" cy="186589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515C6EA-A928-E833-2D5C-F814C68B65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676" y="5578642"/>
              <a:ext cx="50568" cy="214141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D9B7EBD-C620-0C47-1FC3-14840A94BA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63327" y="5567433"/>
              <a:ext cx="72325" cy="190053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ACE76BE-FAEC-D28F-6206-4E4495CFF8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3662" y="5578642"/>
              <a:ext cx="123255" cy="264470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CCF038D-C1DD-DBE7-D376-1EBE2F29F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1040" y="5518664"/>
              <a:ext cx="181553" cy="70517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A253160-608B-A69C-D4B3-27AE79AE72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1882" y="5388185"/>
              <a:ext cx="22750" cy="194408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65F7239-9F96-1EF9-3CF0-0558CBFDE1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7759" y="5349229"/>
              <a:ext cx="65046" cy="242636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EF97575-D02E-5CF6-8B70-F99871FBA5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8225" y="5425409"/>
              <a:ext cx="67682" cy="169740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E6BFA24-1533-D111-0C94-0F26540DE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0558" y="5468042"/>
              <a:ext cx="80263" cy="126172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786C39F-EEF2-2D03-7AF5-618119187B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8225" y="5437560"/>
              <a:ext cx="138073" cy="161357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5792190-A4CA-3C6D-4AAD-3FFB6849C9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1096" y="5466784"/>
              <a:ext cx="170516" cy="134135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56F6A46-BACD-0B5B-0371-6807EE8295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7455" y="5070223"/>
              <a:ext cx="449170" cy="519450"/>
            </a:xfrm>
            <a:prstGeom prst="line">
              <a:avLst/>
            </a:prstGeom>
            <a:ln w="28575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577716D-1E61-646D-E3CA-2281CAA6D1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3040" y="4019825"/>
              <a:ext cx="289335" cy="1051572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103E5C1-C2CF-D495-8E16-7D24C6680E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6625" y="4634517"/>
              <a:ext cx="763905" cy="432261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DD68A585-EF42-DCC0-B3D8-6BB9E3EE38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88167" y="4299585"/>
              <a:ext cx="338978" cy="767193"/>
            </a:xfrm>
            <a:prstGeom prst="line">
              <a:avLst/>
            </a:prstGeom>
            <a:ln w="127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F05D85C5-A0B2-8899-A10B-400428F8E7DA}"/>
                </a:ext>
              </a:extLst>
            </p:cNvPr>
            <p:cNvSpPr txBox="1"/>
            <p:nvPr/>
          </p:nvSpPr>
          <p:spPr>
            <a:xfrm>
              <a:off x="3274971" y="5135208"/>
              <a:ext cx="2712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BFA85BD-FF01-1229-12B6-1377AAE87355}"/>
                </a:ext>
              </a:extLst>
            </p:cNvPr>
            <p:cNvSpPr txBox="1"/>
            <p:nvPr/>
          </p:nvSpPr>
          <p:spPr>
            <a:xfrm>
              <a:off x="4040360" y="4629898"/>
              <a:ext cx="5773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4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CE0DE77-D2B1-773F-C16C-A82BD156294D}"/>
                </a:ext>
              </a:extLst>
            </p:cNvPr>
            <p:cNvSpPr txBox="1"/>
            <p:nvPr/>
          </p:nvSpPr>
          <p:spPr>
            <a:xfrm>
              <a:off x="3442738" y="3946337"/>
              <a:ext cx="5773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4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−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023E9B3-E0C6-4D15-647C-3EFD0FB86F53}"/>
                </a:ext>
              </a:extLst>
            </p:cNvPr>
            <p:cNvSpPr txBox="1"/>
            <p:nvPr/>
          </p:nvSpPr>
          <p:spPr>
            <a:xfrm>
              <a:off x="3756302" y="4222901"/>
              <a:ext cx="577359" cy="322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i="1" dirty="0">
                  <a:solidFill>
                    <a:srgbClr val="FFC000"/>
                  </a:solidFill>
                  <a:latin typeface="Amasis MT Pro" panose="020B0604020202020204" pitchFamily="18" charset="0"/>
                  <a:cs typeface="Arial" panose="020B0604020202020204" pitchFamily="34" charset="0"/>
                </a:rPr>
                <a:t>γ</a:t>
              </a:r>
              <a:endParaRPr lang="en-US" sz="2000" b="1" i="1" baseline="30000" dirty="0">
                <a:solidFill>
                  <a:srgbClr val="FFC000"/>
                </a:solidFill>
                <a:latin typeface="Amasis MT Pro" panose="020B0604020202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41CDEEF5-6DF8-C0DB-EEBB-B42734233691}"/>
              </a:ext>
            </a:extLst>
          </p:cNvPr>
          <p:cNvGrpSpPr/>
          <p:nvPr/>
        </p:nvGrpSpPr>
        <p:grpSpPr>
          <a:xfrm rot="391445">
            <a:off x="6132206" y="2288248"/>
            <a:ext cx="2960038" cy="2878524"/>
            <a:chOff x="176463" y="1055566"/>
            <a:chExt cx="2718829" cy="2645289"/>
          </a:xfrm>
        </p:grpSpPr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D55198F-5EF6-98DC-15B8-FA46B1D8EE54}"/>
                </a:ext>
              </a:extLst>
            </p:cNvPr>
            <p:cNvCxnSpPr>
              <a:cxnSpLocks/>
            </p:cNvCxnSpPr>
            <p:nvPr/>
          </p:nvCxnSpPr>
          <p:spPr>
            <a:xfrm>
              <a:off x="566179" y="1632718"/>
              <a:ext cx="289346" cy="722084"/>
            </a:xfrm>
            <a:prstGeom prst="line">
              <a:avLst/>
            </a:prstGeom>
            <a:ln w="9525">
              <a:solidFill>
                <a:srgbClr val="F29E5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4746C051-39FA-7E45-271B-6D87D376F9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8390" y="1835412"/>
              <a:ext cx="458379" cy="594439"/>
            </a:xfrm>
            <a:prstGeom prst="line">
              <a:avLst/>
            </a:prstGeom>
            <a:ln w="9525">
              <a:solidFill>
                <a:srgbClr val="F29E5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A17FDDB-250F-2A03-5D67-531AC0896CFA}"/>
                </a:ext>
              </a:extLst>
            </p:cNvPr>
            <p:cNvCxnSpPr/>
            <p:nvPr/>
          </p:nvCxnSpPr>
          <p:spPr>
            <a:xfrm flipH="1" flipV="1">
              <a:off x="176463" y="3137259"/>
              <a:ext cx="294525" cy="259121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2764E8A3-C5F0-8703-876F-F944FC6CE3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988" y="3396380"/>
              <a:ext cx="341027" cy="150289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5E051C1F-844E-49C6-53DE-F36AD91508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988" y="3396380"/>
              <a:ext cx="341027" cy="75145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5681E9-1F9F-1C45-ACCD-FD3D260ACD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0988" y="3396380"/>
              <a:ext cx="485705" cy="37572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43FC0072-F3C9-02AE-01B3-2338697ABB58}"/>
                </a:ext>
              </a:extLst>
            </p:cNvPr>
            <p:cNvCxnSpPr>
              <a:cxnSpLocks/>
            </p:cNvCxnSpPr>
            <p:nvPr/>
          </p:nvCxnSpPr>
          <p:spPr>
            <a:xfrm rot="21540000" flipH="1">
              <a:off x="470988" y="3398615"/>
              <a:ext cx="294525" cy="0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F8B781E-0A90-DAAF-8BB2-57EC2D1DF5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945" y="3327425"/>
              <a:ext cx="372147" cy="68611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6BFA6D8-0DB9-B456-AEAB-4848C7F042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251" y="3303294"/>
              <a:ext cx="233863" cy="111076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88080F81-FBB8-F9F2-4D79-4DEF460090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5482" y="3337029"/>
              <a:ext cx="233863" cy="64165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5EAF1243-72D6-6CA3-E121-B2055B0A7C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463" y="3358831"/>
              <a:ext cx="313345" cy="37205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723CC736-71F5-B334-6D18-81DD9732BB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1404" y="3397610"/>
              <a:ext cx="235249" cy="0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1D18DDB-4390-AD4B-0D00-5C3322C0F3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251" y="3394166"/>
              <a:ext cx="219695" cy="33276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E61DA46-C892-E609-0441-AA1C426E92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7236" y="3395702"/>
              <a:ext cx="269816" cy="74205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D45E3C5E-BC22-E3DF-CD4E-8E07201C3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880" y="3402729"/>
              <a:ext cx="302171" cy="104048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EEF9922F-2FB0-EC6E-BB14-1A48F8B493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743" y="3401874"/>
              <a:ext cx="189309" cy="104904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C3FB4576-2293-8D43-8DE8-64F0D8AB5B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884" y="3397843"/>
              <a:ext cx="207344" cy="148826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2D2F3F7E-863D-B5E1-78EE-FBF7435BD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405" y="3395827"/>
              <a:ext cx="207344" cy="199978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2A29BFB-8115-0A98-8D5F-6D31D4056F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418" y="3409108"/>
              <a:ext cx="115810" cy="137562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D5084055-0471-314E-3B6C-F82DA2B2E3EA}"/>
                </a:ext>
              </a:extLst>
            </p:cNvPr>
            <p:cNvCxnSpPr>
              <a:cxnSpLocks/>
            </p:cNvCxnSpPr>
            <p:nvPr/>
          </p:nvCxnSpPr>
          <p:spPr>
            <a:xfrm>
              <a:off x="483228" y="3395702"/>
              <a:ext cx="106541" cy="100115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B6079470-AA1C-EA42-0DEB-6C4C2EAE701C}"/>
                </a:ext>
              </a:extLst>
            </p:cNvPr>
            <p:cNvCxnSpPr>
              <a:cxnSpLocks/>
            </p:cNvCxnSpPr>
            <p:nvPr/>
          </p:nvCxnSpPr>
          <p:spPr>
            <a:xfrm>
              <a:off x="398812" y="3296784"/>
              <a:ext cx="87479" cy="104240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586D48D0-0FE5-1469-7053-895413F23E99}"/>
                </a:ext>
              </a:extLst>
            </p:cNvPr>
            <p:cNvCxnSpPr>
              <a:cxnSpLocks/>
            </p:cNvCxnSpPr>
            <p:nvPr/>
          </p:nvCxnSpPr>
          <p:spPr>
            <a:xfrm>
              <a:off x="383928" y="3163904"/>
              <a:ext cx="97049" cy="227945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E99A07E9-4816-E584-AD34-4DCF0AD9CD69}"/>
                </a:ext>
              </a:extLst>
            </p:cNvPr>
            <p:cNvCxnSpPr>
              <a:cxnSpLocks/>
            </p:cNvCxnSpPr>
            <p:nvPr/>
          </p:nvCxnSpPr>
          <p:spPr>
            <a:xfrm>
              <a:off x="424486" y="3175487"/>
              <a:ext cx="61828" cy="225143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9CC8AD8B-45AD-D770-A644-27C474959E18}"/>
                </a:ext>
              </a:extLst>
            </p:cNvPr>
            <p:cNvCxnSpPr>
              <a:cxnSpLocks/>
            </p:cNvCxnSpPr>
            <p:nvPr/>
          </p:nvCxnSpPr>
          <p:spPr>
            <a:xfrm>
              <a:off x="480414" y="3380582"/>
              <a:ext cx="88423" cy="194612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BB58E99-5ACB-8D0C-F077-A603D8623344}"/>
                </a:ext>
              </a:extLst>
            </p:cNvPr>
            <p:cNvCxnSpPr>
              <a:cxnSpLocks/>
            </p:cNvCxnSpPr>
            <p:nvPr/>
          </p:nvCxnSpPr>
          <p:spPr>
            <a:xfrm>
              <a:off x="479028" y="3396406"/>
              <a:ext cx="28002" cy="161478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30B73E4-3955-E925-F853-4FCA6EA8B0DB}"/>
                </a:ext>
              </a:extLst>
            </p:cNvPr>
            <p:cNvCxnSpPr>
              <a:cxnSpLocks/>
            </p:cNvCxnSpPr>
            <p:nvPr/>
          </p:nvCxnSpPr>
          <p:spPr>
            <a:xfrm>
              <a:off x="470601" y="3239523"/>
              <a:ext cx="16815" cy="158349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A4E3050-0D5D-CD9E-A29B-D80FE94CC921}"/>
                </a:ext>
              </a:extLst>
            </p:cNvPr>
            <p:cNvCxnSpPr>
              <a:cxnSpLocks/>
            </p:cNvCxnSpPr>
            <p:nvPr/>
          </p:nvCxnSpPr>
          <p:spPr>
            <a:xfrm>
              <a:off x="470296" y="3409108"/>
              <a:ext cx="20991" cy="203845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7C59D57-D9A3-CA4D-63DE-AC54854ECD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190" y="3411457"/>
              <a:ext cx="15779" cy="218903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2B9C7375-B28B-DF3A-47CA-56FC2DD173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901" y="3390583"/>
              <a:ext cx="59150" cy="251227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8CDA4D5A-327B-84F9-86CF-34E6B75B75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947" y="3377433"/>
              <a:ext cx="84600" cy="222967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880D93B-3415-D50C-E7D3-8E22C3C9B3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156" y="3390583"/>
              <a:ext cx="144173" cy="310272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5BD7770-A6F3-BEFF-B8B8-150C3ED41B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152" y="3320218"/>
              <a:ext cx="212365" cy="82729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44278033-6058-9BE6-26E1-CFBF8ADA86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3136" y="3167142"/>
              <a:ext cx="26611" cy="228076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E18FA2AE-E27C-3BD2-A030-8EFBEED564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314" y="3121440"/>
              <a:ext cx="76085" cy="284656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230799F8-EC94-D576-B91A-E272431CF9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859" y="3210813"/>
              <a:ext cx="79169" cy="199136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A4C2155-733B-9C1A-532B-8F7CE63D77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891" y="3260829"/>
              <a:ext cx="93885" cy="148023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1C9ECACB-4EC1-C62E-FA86-EF485FE371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859" y="3225068"/>
              <a:ext cx="161506" cy="189301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9AE4773-A377-4B65-E2FE-CAFA577A45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520" y="3259353"/>
              <a:ext cx="199455" cy="157365"/>
            </a:xfrm>
            <a:prstGeom prst="line">
              <a:avLst/>
            </a:prstGeom>
            <a:ln w="127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6FE1DF79-4F1C-3CEC-CDC5-F1175AE225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958" y="2913370"/>
              <a:ext cx="417392" cy="490155"/>
            </a:xfrm>
            <a:prstGeom prst="line">
              <a:avLst/>
            </a:prstGeom>
            <a:ln w="28575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1C4445C-DF5C-C9E4-9AA6-34BA3EF5A8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622" y="1055566"/>
              <a:ext cx="311804" cy="1308387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7075749C-D53E-7365-563D-E2D7898DDE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1824" y="1920825"/>
              <a:ext cx="893551" cy="507121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31A8B413-7B8D-759D-8F78-AF9D6A74B5E2}"/>
                </a:ext>
              </a:extLst>
            </p:cNvPr>
            <p:cNvSpPr txBox="1"/>
            <p:nvPr/>
          </p:nvSpPr>
          <p:spPr>
            <a:xfrm>
              <a:off x="698167" y="2976357"/>
              <a:ext cx="317275" cy="469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7C32B77D-677A-A8FE-B3DA-143EB81EEE76}"/>
                </a:ext>
              </a:extLst>
            </p:cNvPr>
            <p:cNvSpPr txBox="1"/>
            <p:nvPr/>
          </p:nvSpPr>
          <p:spPr>
            <a:xfrm>
              <a:off x="2219947" y="1908890"/>
              <a:ext cx="675345" cy="311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02706FB3-0B13-DF4F-F6A8-70C64FAC325A}"/>
                </a:ext>
              </a:extLst>
            </p:cNvPr>
            <p:cNvSpPr txBox="1"/>
            <p:nvPr/>
          </p:nvSpPr>
          <p:spPr>
            <a:xfrm>
              <a:off x="1094664" y="1059515"/>
              <a:ext cx="675345" cy="311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−</a:t>
              </a:r>
            </a:p>
          </p:txBody>
        </p: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ED3A2420-7959-243B-EA39-44B0217B68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0533" y="2416496"/>
              <a:ext cx="644897" cy="496874"/>
            </a:xfrm>
            <a:prstGeom prst="line">
              <a:avLst/>
            </a:prstGeom>
            <a:ln w="19050">
              <a:solidFill>
                <a:srgbClr val="FC28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3E69C5E1-66E0-F0B6-220B-6B762D762200}"/>
                </a:ext>
              </a:extLst>
            </p:cNvPr>
            <p:cNvSpPr txBox="1"/>
            <p:nvPr/>
          </p:nvSpPr>
          <p:spPr>
            <a:xfrm>
              <a:off x="1569480" y="1731067"/>
              <a:ext cx="675345" cy="311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1" dirty="0">
                  <a:solidFill>
                    <a:srgbClr val="DAA600"/>
                  </a:solidFill>
                  <a:latin typeface="Amasis MT Pro" panose="02040504050005020304" pitchFamily="18" charset="0"/>
                  <a:cs typeface="Arial" panose="020B0604020202020204" pitchFamily="34" charset="0"/>
                </a:rPr>
                <a:t>ν</a:t>
              </a:r>
              <a:r>
                <a:rPr lang="el-GR" sz="1600" b="1" baseline="-25000" dirty="0">
                  <a:solidFill>
                    <a:srgbClr val="DAA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endParaRPr lang="en-US" sz="1600" b="1" baseline="-25000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F269928B-0F9F-CAFF-A89F-0330FDC74CDB}"/>
                </a:ext>
              </a:extLst>
            </p:cNvPr>
            <p:cNvSpPr txBox="1"/>
            <p:nvPr/>
          </p:nvSpPr>
          <p:spPr>
            <a:xfrm>
              <a:off x="509747" y="1440908"/>
              <a:ext cx="675345" cy="311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spc="-5500" baseline="42000" dirty="0">
                  <a:solidFill>
                    <a:srgbClr val="DAA600"/>
                  </a:solidFill>
                  <a:latin typeface="Amasis MT Pro" panose="02040504050005020304" pitchFamily="18" charset="0"/>
                  <a:cs typeface="Arial" panose="020B0604020202020204" pitchFamily="34" charset="0"/>
                </a:rPr>
                <a:t>—</a:t>
              </a:r>
              <a:r>
                <a:rPr lang="el-GR" sz="1600" b="1" i="1" dirty="0">
                  <a:solidFill>
                    <a:srgbClr val="DAA600"/>
                  </a:solidFill>
                  <a:latin typeface="Amasis MT Pro" panose="02040504050005020304" pitchFamily="18" charset="0"/>
                  <a:cs typeface="Arial" panose="020B0604020202020204" pitchFamily="34" charset="0"/>
                </a:rPr>
                <a:t>ν</a:t>
              </a:r>
              <a:r>
                <a:rPr lang="el-GR" sz="1600" b="1" baseline="-25000" dirty="0">
                  <a:solidFill>
                    <a:srgbClr val="DAA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endParaRPr lang="en-US" sz="1600" b="1" baseline="-25000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C9232208-F76E-676D-D7B3-280D95C702CA}"/>
                </a:ext>
              </a:extLst>
            </p:cNvPr>
            <p:cNvCxnSpPr>
              <a:cxnSpLocks/>
            </p:cNvCxnSpPr>
            <p:nvPr/>
          </p:nvCxnSpPr>
          <p:spPr>
            <a:xfrm>
              <a:off x="860923" y="2355687"/>
              <a:ext cx="38639" cy="552407"/>
            </a:xfrm>
            <a:prstGeom prst="line">
              <a:avLst/>
            </a:prstGeom>
            <a:ln w="19050">
              <a:solidFill>
                <a:srgbClr val="DB2AF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2CD797DF-6F3F-0B25-A0E0-7C63244B7CD3}"/>
                </a:ext>
              </a:extLst>
            </p:cNvPr>
            <p:cNvSpPr txBox="1"/>
            <p:nvPr/>
          </p:nvSpPr>
          <p:spPr>
            <a:xfrm>
              <a:off x="571592" y="2381312"/>
              <a:ext cx="474345" cy="311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DB2AF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sz="1600" b="1" baseline="30000" dirty="0">
                  <a:solidFill>
                    <a:srgbClr val="DB2AF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−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DE4C0F83-3C74-775E-EDFE-72EF2B2679E6}"/>
                </a:ext>
              </a:extLst>
            </p:cNvPr>
            <p:cNvSpPr txBox="1"/>
            <p:nvPr/>
          </p:nvSpPr>
          <p:spPr>
            <a:xfrm>
              <a:off x="1054133" y="2372490"/>
              <a:ext cx="474345" cy="311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solidFill>
                    <a:srgbClr val="FC28FF"/>
                  </a:solidFill>
                  <a:latin typeface="Amasis MT Pro" panose="02040504050005020304" pitchFamily="18" charset="0"/>
                  <a:cs typeface="Arial" panose="020B0604020202020204" pitchFamily="34" charset="0"/>
                </a:rPr>
                <a:t>π</a:t>
              </a:r>
              <a:r>
                <a:rPr lang="en-US" sz="1400" b="1" baseline="30000" dirty="0">
                  <a:solidFill>
                    <a:srgbClr val="FC28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98DDD649-1C37-3115-0797-D8BF6716852E}"/>
              </a:ext>
            </a:extLst>
          </p:cNvPr>
          <p:cNvSpPr txBox="1"/>
          <p:nvPr/>
        </p:nvSpPr>
        <p:spPr>
          <a:xfrm>
            <a:off x="32957" y="4107412"/>
            <a:ext cx="8406527" cy="2368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Decays in-flight of </a:t>
            </a:r>
            <a:r>
              <a:rPr lang="en-US" sz="2000" dirty="0" err="1"/>
              <a:t>pions</a:t>
            </a:r>
            <a:r>
              <a:rPr lang="en-US" sz="2000" dirty="0"/>
              <a:t> and kaons from </a:t>
            </a:r>
            <a:r>
              <a:rPr lang="en-US" sz="2000" b="1" dirty="0" err="1"/>
              <a:t>B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→hh</a:t>
            </a:r>
            <a:r>
              <a:rPr lang="en-US" sz="2000" dirty="0"/>
              <a:t>, 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resulting in </a:t>
            </a:r>
            <a:r>
              <a:rPr lang="en-US" sz="2000" b="1" dirty="0">
                <a:solidFill>
                  <a:srgbClr val="DB2AFE"/>
                </a:solidFill>
              </a:rPr>
              <a:t>double muon fakes</a:t>
            </a:r>
            <a:r>
              <a:rPr lang="en-US" sz="2000" dirty="0"/>
              <a:t>. </a:t>
            </a:r>
            <a:endParaRPr lang="en-US" sz="2000" u="sng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u="sng" dirty="0"/>
              <a:t>The most complicated </a:t>
            </a:r>
            <a:r>
              <a:rPr lang="en-US" sz="2000" u="sng" dirty="0" err="1"/>
              <a:t>bkg</a:t>
            </a:r>
            <a:r>
              <a:rPr lang="en-US" sz="2000" u="sng" dirty="0"/>
              <a:t>!</a:t>
            </a:r>
            <a:r>
              <a:rPr lang="en-US" sz="2000" dirty="0"/>
              <a:t> </a:t>
            </a:r>
            <a:r>
              <a:rPr lang="en-US" sz="2000" dirty="0">
                <a:latin typeface="Amasis MT Pro Medium" panose="02040604050005020304" pitchFamily="18" charset="0"/>
              </a:rPr>
              <a:t>Looks like signal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Reduced with MVA-based muon identification 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+mj-lt"/>
              </a:rPr>
              <a:t>detecting imperfections in muon trajectory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+mj-lt"/>
              </a:rPr>
              <a:t>Calibrated in data with </a:t>
            </a:r>
            <a:r>
              <a:rPr lang="el-GR" dirty="0">
                <a:latin typeface="+mj-lt"/>
              </a:rPr>
              <a:t>φ</a:t>
            </a:r>
            <a:r>
              <a:rPr lang="en-US" dirty="0">
                <a:latin typeface="+mj-lt"/>
              </a:rPr>
              <a:t>(1020) 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−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pc="-14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Dubai Medium" panose="020B0603030403030204" pitchFamily="34" charset="-78"/>
              </a:rPr>
              <a:t>→</a:t>
            </a:r>
            <a:r>
              <a:rPr lang="el-GR" dirty="0">
                <a:cs typeface="Dubai Medium" panose="020B0603030403030204" pitchFamily="34" charset="-78"/>
              </a:rPr>
              <a:t>π</a:t>
            </a:r>
            <a:r>
              <a:rPr lang="en-US" baseline="30000" dirty="0">
                <a:cs typeface="Dubai Medium" panose="020B0603030403030204" pitchFamily="34" charset="-78"/>
              </a:rPr>
              <a:t>+</a:t>
            </a:r>
            <a:r>
              <a:rPr lang="el-GR" dirty="0">
                <a:cs typeface="Dubai Medium" panose="020B0603030403030204" pitchFamily="34" charset="-78"/>
              </a:rPr>
              <a:t>π</a:t>
            </a:r>
            <a:r>
              <a:rPr lang="el-GR" baseline="30000" dirty="0">
                <a:cs typeface="Dubai Medium" panose="020B0603030403030204" pitchFamily="34" charset="-78"/>
              </a:rPr>
              <a:t>−</a:t>
            </a:r>
            <a:r>
              <a:rPr lang="en-US" i="1" dirty="0">
                <a:cs typeface="Dubai Medium" panose="020B0603030403030204" pitchFamily="34" charset="-78"/>
              </a:rPr>
              <a:t> decays</a:t>
            </a:r>
            <a:endParaRPr lang="en-US" sz="2000" i="1" dirty="0">
              <a:latin typeface="+mj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Rate is ~comparable to B</a:t>
            </a:r>
            <a:r>
              <a:rPr lang="en-US" sz="2000" baseline="30000" dirty="0">
                <a:latin typeface="+mj-lt"/>
              </a:rPr>
              <a:t>0</a:t>
            </a:r>
            <a:r>
              <a:rPr lang="en-US" sz="2000" dirty="0">
                <a:latin typeface="+mj-lt"/>
                <a:ea typeface="Cambria" panose="02040503050406030204" pitchFamily="18" charset="0"/>
              </a:rPr>
              <a:t>→</a:t>
            </a:r>
            <a:r>
              <a:rPr lang="el-GR" sz="2000" dirty="0">
                <a:latin typeface="+mj-lt"/>
                <a:ea typeface="Cambria" panose="02040503050406030204" pitchFamily="18" charset="0"/>
              </a:rPr>
              <a:t>μμ</a:t>
            </a:r>
            <a:r>
              <a:rPr lang="en-US" sz="2000" dirty="0">
                <a:latin typeface="+mj-lt"/>
                <a:ea typeface="Cambria" panose="02040503050406030204" pitchFamily="18" charset="0"/>
              </a:rPr>
              <a:t>,</a:t>
            </a:r>
            <a:r>
              <a:rPr lang="en-US" sz="1500" dirty="0">
                <a:latin typeface="+mj-lt"/>
                <a:ea typeface="Cambria" panose="02040503050406030204" pitchFamily="18" charset="0"/>
              </a:rPr>
              <a:t> and the shape is close</a:t>
            </a:r>
            <a:r>
              <a:rPr lang="en-US" sz="1500" dirty="0">
                <a:latin typeface="+mj-lt"/>
              </a:rPr>
              <a:t> to B</a:t>
            </a:r>
            <a:r>
              <a:rPr lang="en-US" sz="1500" baseline="30000" dirty="0">
                <a:latin typeface="+mj-lt"/>
              </a:rPr>
              <a:t>0</a:t>
            </a:r>
            <a:r>
              <a:rPr lang="en-US" sz="1500" dirty="0">
                <a:latin typeface="+mj-lt"/>
                <a:ea typeface="Cambria" panose="02040503050406030204" pitchFamily="18" charset="0"/>
              </a:rPr>
              <a:t>→</a:t>
            </a:r>
            <a:r>
              <a:rPr lang="el-GR" sz="1500" dirty="0">
                <a:latin typeface="+mj-lt"/>
                <a:ea typeface="Cambria" panose="02040503050406030204" pitchFamily="18" charset="0"/>
              </a:rPr>
              <a:t>μμ</a:t>
            </a:r>
            <a:endParaRPr lang="en-US" sz="1500" dirty="0">
              <a:latin typeface="+mj-lt"/>
            </a:endParaRPr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15EA463A-68DE-D72B-FCA8-DB3EA2A390BC}"/>
              </a:ext>
            </a:extLst>
          </p:cNvPr>
          <p:cNvCxnSpPr>
            <a:cxnSpLocks/>
          </p:cNvCxnSpPr>
          <p:nvPr/>
        </p:nvCxnSpPr>
        <p:spPr>
          <a:xfrm>
            <a:off x="5397496" y="5084236"/>
            <a:ext cx="1290373" cy="268523"/>
          </a:xfrm>
          <a:prstGeom prst="straightConnector1">
            <a:avLst/>
          </a:prstGeom>
          <a:ln w="57150">
            <a:solidFill>
              <a:srgbClr val="DB2A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TextBox 217">
            <a:extLst>
              <a:ext uri="{FF2B5EF4-FFF2-40B4-BE49-F238E27FC236}">
                <a16:creationId xmlns:a16="http://schemas.microsoft.com/office/drawing/2014/main" id="{9A045A58-4CAF-69D8-F60B-4A9D67B51644}"/>
              </a:ext>
            </a:extLst>
          </p:cNvPr>
          <p:cNvSpPr txBox="1"/>
          <p:nvPr/>
        </p:nvSpPr>
        <p:spPr>
          <a:xfrm>
            <a:off x="4664078" y="774774"/>
            <a:ext cx="408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Combinatorial background</a:t>
            </a:r>
            <a:endParaRPr lang="en-US" sz="1500" i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3188F-1BCD-FEF9-5AB4-1829694F11F9}"/>
              </a:ext>
            </a:extLst>
          </p:cNvPr>
          <p:cNvGrpSpPr/>
          <p:nvPr/>
        </p:nvGrpSpPr>
        <p:grpSpPr>
          <a:xfrm>
            <a:off x="3594754" y="1393860"/>
            <a:ext cx="2800633" cy="2328569"/>
            <a:chOff x="3594754" y="1393860"/>
            <a:chExt cx="2800633" cy="2328569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B104825E-D280-26D6-CC45-D32F09B61C59}"/>
                </a:ext>
              </a:extLst>
            </p:cNvPr>
            <p:cNvGrpSpPr/>
            <p:nvPr/>
          </p:nvGrpSpPr>
          <p:grpSpPr>
            <a:xfrm>
              <a:off x="3594754" y="1393860"/>
              <a:ext cx="2800633" cy="2328569"/>
              <a:chOff x="2769704" y="3968073"/>
              <a:chExt cx="2292248" cy="1875039"/>
            </a:xfrm>
          </p:grpSpPr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B3C60697-1202-17AD-FAE4-C9F7A4C6A4CF}"/>
                  </a:ext>
                </a:extLst>
              </p:cNvPr>
              <p:cNvCxnSpPr/>
              <p:nvPr/>
            </p:nvCxnSpPr>
            <p:spPr>
              <a:xfrm flipH="1" flipV="1">
                <a:off x="2769704" y="5362713"/>
                <a:ext cx="251792" cy="220870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EF403C3A-E464-BB65-3536-F72B26B406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21496" y="5583583"/>
                <a:ext cx="291547" cy="128104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B2A1DEA0-E7E8-092E-E405-6E1B0433F9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21496" y="5583583"/>
                <a:ext cx="291547" cy="64052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B0033132-E066-E8B9-5A2E-FBB8C0CFAF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21496" y="5583583"/>
                <a:ext cx="415234" cy="32026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11D23F08-6110-D4C7-6F9B-AB3D5C6D5B83}"/>
                  </a:ext>
                </a:extLst>
              </p:cNvPr>
              <p:cNvCxnSpPr>
                <a:cxnSpLocks/>
              </p:cNvCxnSpPr>
              <p:nvPr/>
            </p:nvCxnSpPr>
            <p:spPr>
              <a:xfrm rot="21540000" flipH="1">
                <a:off x="3021496" y="5585488"/>
                <a:ext cx="251792" cy="0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F50579E5-26F3-A658-9568-314BBA17C8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36848" y="5524807"/>
                <a:ext cx="318152" cy="58483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83305EAE-1DB8-D26C-542B-E1ECF3DE78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49029" y="5504238"/>
                <a:ext cx="199932" cy="94679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6A39DBD4-53DE-B0DD-FA77-9C4C8A0A57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20160" y="5532993"/>
                <a:ext cx="199932" cy="54693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2AD986B0-9913-2BB9-36EA-AE67D4FCDC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69704" y="5551577"/>
                <a:ext cx="267882" cy="31713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C0321D0D-55B8-E5C4-D588-8EBDE7CFD7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16674" y="5584631"/>
                <a:ext cx="201117" cy="0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AE1C209B-CCCF-7389-6E15-7A20763263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9029" y="5581696"/>
                <a:ext cx="187819" cy="28364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C5A51701-CA21-F630-8DE1-18402D1280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4561" y="5583005"/>
                <a:ext cx="230668" cy="63251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D5B0C153-DBA8-146F-85CE-8BB2859254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6900" y="5588995"/>
                <a:ext cx="258329" cy="88689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D8D92291-4C82-AA49-C8C5-58103C6E82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73387" y="5588266"/>
                <a:ext cx="161842" cy="89418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CF26677D-1C50-B1C7-67C1-2BD1DD38FB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54700" y="5584830"/>
                <a:ext cx="177260" cy="126857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FA246AE1-E89F-521E-5C62-32CCC73416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61985" y="5583112"/>
                <a:ext cx="177260" cy="170458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13ABA341-F806-C87B-F24C-522725AAC1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32953" y="5594432"/>
                <a:ext cx="99007" cy="117255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F2587B2B-52A9-093F-9814-225C90FE7D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1960" y="5583005"/>
                <a:ext cx="91083" cy="85336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C9C6EA3F-6BD7-40D4-EE15-D58053B68D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9792" y="5498689"/>
                <a:ext cx="74787" cy="88852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860B1340-13ED-9CCD-C977-410DB352BA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7068" y="5385425"/>
                <a:ext cx="82968" cy="194296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6C905CA3-B7EB-FD65-4014-542A440D95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1741" y="5395298"/>
                <a:ext cx="52857" cy="191908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3812A611-975E-0242-28B9-31F3FCD448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9555" y="5570117"/>
                <a:ext cx="75594" cy="165884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D82DB512-2B2C-F4B8-A597-6F76697FD5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8370" y="5583605"/>
                <a:ext cx="23939" cy="137641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50B9D64F-B8D9-B673-554D-D3CEF98086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1165" y="5449881"/>
                <a:ext cx="14375" cy="134974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02775AC1-6EF2-9FC0-BE4B-B34C92282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0905" y="5594432"/>
                <a:ext cx="17945" cy="173754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4FFAE1E9-C175-36F6-BCD6-DEB04F7DA8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7990" y="5596434"/>
                <a:ext cx="13490" cy="186589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536674ED-B6CC-B86D-8DFF-1A27B3EAA1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78676" y="5578642"/>
                <a:ext cx="50568" cy="214141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7A547075-3EF4-B68D-1EDE-8D6D72FE55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63327" y="5567433"/>
                <a:ext cx="72325" cy="190053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E33977DB-0F9F-2A95-E3A6-4577F4F5EB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03662" y="5578642"/>
                <a:ext cx="123255" cy="264470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A22EC618-DA5A-D9A5-AE37-86C2C4D95E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31040" y="5518664"/>
                <a:ext cx="181553" cy="70517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7732BD78-AB15-57A2-C8D9-14A77D6C92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31882" y="5388185"/>
                <a:ext cx="22750" cy="194408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8CE1747E-BC84-2384-1349-C305549176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27759" y="5349229"/>
                <a:ext cx="65046" cy="242636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54BD5821-C905-7340-54EC-2CE6414998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28225" y="5425409"/>
                <a:ext cx="67682" cy="169740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6EC39BE9-5E14-E421-ECC8-4A7582DD26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20558" y="5468042"/>
                <a:ext cx="80263" cy="126172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35F1EA99-3545-5791-B72B-875DB18D7D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28225" y="5437560"/>
                <a:ext cx="138073" cy="161357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86367E53-F655-6233-F3F9-846EE93A33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21096" y="5466784"/>
                <a:ext cx="170516" cy="134135"/>
              </a:xfrm>
              <a:prstGeom prst="line">
                <a:avLst/>
              </a:prstGeom>
              <a:ln w="12700">
                <a:solidFill>
                  <a:schemeClr val="accent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05A4D0D6-3449-DDAF-EF36-CF472D9A68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27455" y="5070223"/>
                <a:ext cx="449170" cy="519450"/>
              </a:xfrm>
              <a:prstGeom prst="line">
                <a:avLst/>
              </a:prstGeom>
              <a:ln w="28575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CC7F41D8-68AA-097C-5789-797CAA9004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73040" y="4042776"/>
                <a:ext cx="192777" cy="1028621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54692CF0-0350-DED4-0672-56AB1B9FDA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73976" y="4299585"/>
                <a:ext cx="353169" cy="755561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95B5C15B-F968-9D9F-7328-F299C9B7F6C8}"/>
                  </a:ext>
                </a:extLst>
              </p:cNvPr>
              <p:cNvSpPr txBox="1"/>
              <p:nvPr/>
            </p:nvSpPr>
            <p:spPr>
              <a:xfrm>
                <a:off x="3050289" y="5038024"/>
                <a:ext cx="2712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FD5545A4-2848-B148-8305-61CB166320D4}"/>
                  </a:ext>
                </a:extLst>
              </p:cNvPr>
              <p:cNvSpPr txBox="1"/>
              <p:nvPr/>
            </p:nvSpPr>
            <p:spPr>
              <a:xfrm>
                <a:off x="4484593" y="4574568"/>
                <a:ext cx="577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en-US" sz="14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832608AA-D20A-AEFD-F0EA-78CD56AF293F}"/>
                  </a:ext>
                </a:extLst>
              </p:cNvPr>
              <p:cNvSpPr txBox="1"/>
              <p:nvPr/>
            </p:nvSpPr>
            <p:spPr>
              <a:xfrm>
                <a:off x="3412237" y="3968073"/>
                <a:ext cx="577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en-US" sz="14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−</a:t>
                </a:r>
              </a:p>
            </p:txBody>
          </p: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CE9D9DEE-70B7-572D-E59A-8CF0FBB788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38718" y="5045024"/>
                <a:ext cx="967808" cy="553893"/>
              </a:xfrm>
              <a:prstGeom prst="line">
                <a:avLst/>
              </a:prstGeom>
              <a:ln w="28575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EDE1D262-CCCD-733C-142E-55A2611CE906}"/>
                  </a:ext>
                </a:extLst>
              </p:cNvPr>
              <p:cNvSpPr txBox="1"/>
              <p:nvPr/>
            </p:nvSpPr>
            <p:spPr>
              <a:xfrm>
                <a:off x="3621042" y="5193080"/>
                <a:ext cx="386342" cy="32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pc="-5000" baseline="65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—</a:t>
                </a:r>
                <a:r>
                  <a:rPr lang="en-US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17A2B75C-C583-82E5-04AC-3A1388F56E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9654" y="4428454"/>
                <a:ext cx="25181" cy="638325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969F61BF-0CF8-DD1D-E76A-893D678A03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75716" y="4686588"/>
                <a:ext cx="289169" cy="373179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1169D15F-E99E-CCC8-5375-7BBD0F943B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00820" y="4734492"/>
                <a:ext cx="794683" cy="313586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7021A32E-F8DB-742E-10C8-E583D4C92C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06673" y="4772522"/>
                <a:ext cx="415659" cy="265811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8C485FAD-DEBB-5870-0704-9FD1DE44E9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02615" y="4610768"/>
                <a:ext cx="382977" cy="433666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882AC838-670B-95EB-0F08-63EC7417E7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01365" y="4989914"/>
                <a:ext cx="462995" cy="56695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2AD20B36-1980-F303-1CA0-6B119557C0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6299" y="5016259"/>
                <a:ext cx="642846" cy="253672"/>
              </a:xfrm>
              <a:prstGeom prst="line">
                <a:avLst/>
              </a:prstGeom>
              <a:ln w="9525">
                <a:solidFill>
                  <a:srgbClr val="FF0000">
                    <a:alpha val="44000"/>
                  </a:srgb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40FC83B3-3B24-BC6E-4DF7-B675C8601C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9395" y="5044055"/>
                <a:ext cx="45463" cy="242582"/>
              </a:xfrm>
              <a:prstGeom prst="line">
                <a:avLst/>
              </a:prstGeom>
              <a:ln w="9525">
                <a:solidFill>
                  <a:srgbClr val="FF0000">
                    <a:alpha val="44000"/>
                  </a:srgb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09541460-7A9A-874A-792F-3B766CE482F5}"/>
                </a:ext>
              </a:extLst>
            </p:cNvPr>
            <p:cNvSpPr/>
            <p:nvPr/>
          </p:nvSpPr>
          <p:spPr>
            <a:xfrm>
              <a:off x="4390520" y="2997049"/>
              <a:ext cx="40979" cy="40979"/>
            </a:xfrm>
            <a:prstGeom prst="ellipse">
              <a:avLst/>
            </a:prstGeom>
            <a:solidFill>
              <a:srgbClr val="FF0000">
                <a:alpha val="27000"/>
              </a:srgbClr>
            </a:solidFill>
            <a:ln>
              <a:solidFill>
                <a:srgbClr val="FF0000">
                  <a:alpha val="7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C33D5B9D-AE31-3AE2-9647-DEA3BCACC8AB}"/>
              </a:ext>
            </a:extLst>
          </p:cNvPr>
          <p:cNvCxnSpPr>
            <a:cxnSpLocks/>
          </p:cNvCxnSpPr>
          <p:nvPr/>
        </p:nvCxnSpPr>
        <p:spPr>
          <a:xfrm flipH="1">
            <a:off x="2120403" y="698425"/>
            <a:ext cx="2276846" cy="3249012"/>
          </a:xfrm>
          <a:prstGeom prst="line">
            <a:avLst/>
          </a:prstGeom>
          <a:ln w="9525">
            <a:solidFill>
              <a:srgbClr val="00B05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3DA43BFD-7258-BC65-EE31-90E997421DAA}"/>
              </a:ext>
            </a:extLst>
          </p:cNvPr>
          <p:cNvCxnSpPr>
            <a:cxnSpLocks/>
          </p:cNvCxnSpPr>
          <p:nvPr/>
        </p:nvCxnSpPr>
        <p:spPr>
          <a:xfrm flipH="1">
            <a:off x="5295958" y="587311"/>
            <a:ext cx="3385468" cy="3366726"/>
          </a:xfrm>
          <a:prstGeom prst="line">
            <a:avLst/>
          </a:prstGeom>
          <a:ln w="9525">
            <a:solidFill>
              <a:srgbClr val="00B05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65E4FC1D-9C43-4183-E8AB-5A7F411B4B9F}"/>
              </a:ext>
            </a:extLst>
          </p:cNvPr>
          <p:cNvCxnSpPr>
            <a:cxnSpLocks/>
          </p:cNvCxnSpPr>
          <p:nvPr/>
        </p:nvCxnSpPr>
        <p:spPr>
          <a:xfrm>
            <a:off x="164308" y="3951542"/>
            <a:ext cx="5149963" cy="0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A5289406-9CFC-AFC2-72D9-3E95ADE38E03}"/>
              </a:ext>
            </a:extLst>
          </p:cNvPr>
          <p:cNvCxnSpPr>
            <a:cxnSpLocks/>
          </p:cNvCxnSpPr>
          <p:nvPr/>
        </p:nvCxnSpPr>
        <p:spPr>
          <a:xfrm flipV="1">
            <a:off x="5358279" y="4777692"/>
            <a:ext cx="490346" cy="184636"/>
          </a:xfrm>
          <a:prstGeom prst="straightConnector1">
            <a:avLst/>
          </a:prstGeom>
          <a:ln w="57150">
            <a:solidFill>
              <a:srgbClr val="DB2A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504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97562C-2A8F-D0A1-0D4E-1D6C5F3C5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32"/>
          <a:stretch/>
        </p:blipFill>
        <p:spPr>
          <a:xfrm>
            <a:off x="4530248" y="2716695"/>
            <a:ext cx="4481230" cy="235245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03508" y="-9532"/>
            <a:ext cx="851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Event selection</a:t>
            </a:r>
            <a:endParaRPr lang="ru-RU" sz="3600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9671F-C76E-4DCC-A7BB-F1235B1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0303-4D6D-4B33-B50F-01B44B632BA9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98DDD649-1C37-3115-0797-D8BF6716852E}"/>
              </a:ext>
            </a:extLst>
          </p:cNvPr>
          <p:cNvSpPr txBox="1"/>
          <p:nvPr/>
        </p:nvSpPr>
        <p:spPr>
          <a:xfrm>
            <a:off x="0" y="586363"/>
            <a:ext cx="892754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b="1" dirty="0"/>
              <a:t>Full Run-2 data (140 fb</a:t>
            </a:r>
            <a:r>
              <a:rPr lang="en-US" sz="2000" b="1" baseline="30000" dirty="0"/>
              <a:t>−1</a:t>
            </a:r>
            <a:r>
              <a:rPr lang="en-US" sz="2000" b="1" dirty="0"/>
              <a:t>)</a:t>
            </a:r>
          </a:p>
          <a:p>
            <a:r>
              <a:rPr lang="en-US" sz="2000" dirty="0"/>
              <a:t>Loose pre-selection before MVA: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1100" dirty="0"/>
          </a:p>
          <a:p>
            <a:r>
              <a:rPr lang="en-US" sz="2000" dirty="0"/>
              <a:t>Final selection: </a:t>
            </a:r>
          </a:p>
          <a:p>
            <a:r>
              <a:rPr lang="en-US" sz="2000" u="sng" dirty="0"/>
              <a:t>MVA trained with </a:t>
            </a:r>
            <a:r>
              <a:rPr lang="en-US" sz="2000" u="sng" dirty="0" err="1"/>
              <a:t>XGBoost</a:t>
            </a:r>
            <a:r>
              <a:rPr lang="en-US" sz="2000" dirty="0"/>
              <a:t>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(MC for signal, data sidebands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bkg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/>
              <a:t> is </a:t>
            </a:r>
          </a:p>
          <a:p>
            <a:r>
              <a:rPr lang="en-US" sz="2000" dirty="0"/>
              <a:t>used to </a:t>
            </a:r>
            <a:r>
              <a:rPr lang="en-US" sz="2000" dirty="0">
                <a:latin typeface="+mj-lt"/>
              </a:rPr>
              <a:t>suppress dominant backgrounds</a:t>
            </a:r>
          </a:p>
          <a:p>
            <a:r>
              <a:rPr lang="en-US" sz="2000" dirty="0">
                <a:latin typeface="+mj-lt"/>
              </a:rPr>
              <a:t>Employed variables identify the </a:t>
            </a:r>
          </a:p>
          <a:p>
            <a:r>
              <a:rPr lang="en-US" sz="2000" b="1" dirty="0">
                <a:latin typeface="+mj-lt"/>
              </a:rPr>
              <a:t>distinct topology of </a:t>
            </a:r>
            <a:r>
              <a:rPr lang="en-US" sz="2000" b="1" dirty="0">
                <a:latin typeface="Cambria" panose="02040503050406030204" pitchFamily="18" charset="0"/>
              </a:rPr>
              <a:t>B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2000" b="1" dirty="0">
                <a:latin typeface="Cambria" panose="02040503050406030204" pitchFamily="18" charset="0"/>
                <a:ea typeface="Cambria" panose="02040503050406030204" pitchFamily="18" charset="0"/>
              </a:rPr>
              <a:t>μμ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decays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941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2D and 3D pointing angles </a:t>
            </a:r>
            <a:r>
              <a:rPr lang="el-GR" sz="2000" b="1" dirty="0">
                <a:solidFill>
                  <a:srgbClr val="941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endParaRPr lang="en-US" sz="2000" b="1" dirty="0">
              <a:solidFill>
                <a:srgbClr val="941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2D and 3D impact parameter </a:t>
            </a:r>
            <a:r>
              <a:rPr lang="el-GR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</a:t>
            </a:r>
            <a:endParaRPr lang="en-US" sz="2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9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Flight length </a:t>
            </a:r>
            <a:r>
              <a:rPr lang="en-US" sz="2000" b="1" i="1" dirty="0">
                <a:solidFill>
                  <a:srgbClr val="0096FF"/>
                </a:solidFill>
                <a:latin typeface="Amasis MT Pro" panose="02040504050005020304" pitchFamily="18" charset="0"/>
                <a:ea typeface="Cambria" panose="02040503050406030204" pitchFamily="18" charset="0"/>
              </a:rPr>
              <a:t>l</a:t>
            </a:r>
            <a:r>
              <a:rPr lang="en-US" sz="2000" dirty="0">
                <a:solidFill>
                  <a:srgbClr val="009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its significance </a:t>
            </a:r>
            <a:r>
              <a:rPr lang="en-US" sz="2000" b="1" i="1" dirty="0">
                <a:solidFill>
                  <a:srgbClr val="0096FF"/>
                </a:solidFill>
                <a:latin typeface="Amasis MT Pro" panose="02040504050005020304" pitchFamily="18" charset="0"/>
                <a:ea typeface="Cambria" panose="02040503050406030204" pitchFamily="18" charset="0"/>
              </a:rPr>
              <a:t>l/</a:t>
            </a:r>
            <a:r>
              <a:rPr lang="el-GR" sz="2000" b="1" i="1" dirty="0">
                <a:solidFill>
                  <a:srgbClr val="009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</a:t>
            </a:r>
            <a:r>
              <a:rPr lang="en-US" sz="2000" b="1" i="1" baseline="-25000" dirty="0">
                <a:solidFill>
                  <a:srgbClr val="0096FF"/>
                </a:solidFill>
                <a:latin typeface="Amasis MT Pro" panose="02040504050005020304" pitchFamily="18" charset="0"/>
                <a:ea typeface="Cambria" panose="02040503050406030204" pitchFamily="18" charset="0"/>
              </a:rPr>
              <a:t>l</a:t>
            </a:r>
            <a:endParaRPr lang="en-US" sz="2000" b="1" baseline="-25000" dirty="0">
              <a:solidFill>
                <a:srgbClr val="0096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5B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Dimuon vertex quality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Isolation of muons and the dimuon</a:t>
            </a:r>
          </a:p>
          <a:p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dirty="0"/>
              <a:t>Normalization channel B</a:t>
            </a:r>
            <a:r>
              <a:rPr lang="en-US" sz="2000" b="1" baseline="30000" dirty="0"/>
              <a:t>+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→J/</a:t>
            </a:r>
            <a:r>
              <a:rPr lang="el-GR" sz="2000" b="1" dirty="0">
                <a:latin typeface="Cambria" panose="02040503050406030204" pitchFamily="18" charset="0"/>
                <a:ea typeface="Cambria" panose="02040503050406030204" pitchFamily="18" charset="0"/>
              </a:rPr>
              <a:t>ψ</a:t>
            </a: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2000" b="1" baseline="30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is used to calibrate MVA with data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700" i="1" dirty="0" err="1">
                <a:latin typeface="+mj-lt"/>
              </a:rPr>
              <a:t>p</a:t>
            </a:r>
            <a:r>
              <a:rPr lang="en-US" sz="1700" baseline="-25000" dirty="0" err="1">
                <a:latin typeface="+mj-lt"/>
              </a:rPr>
              <a:t>T</a:t>
            </a:r>
            <a:r>
              <a:rPr lang="en-US" sz="1700" dirty="0">
                <a:latin typeface="+mj-lt"/>
              </a:rPr>
              <a:t>(</a:t>
            </a:r>
            <a:r>
              <a:rPr lang="en-US" sz="1700" dirty="0">
                <a:solidFill>
                  <a:srgbClr val="7030A0"/>
                </a:solidFill>
                <a:latin typeface="+mj-lt"/>
              </a:rPr>
              <a:t>K</a:t>
            </a:r>
            <a:r>
              <a:rPr lang="en-US" sz="1700" baseline="30000" dirty="0">
                <a:solidFill>
                  <a:srgbClr val="7030A0"/>
                </a:solidFill>
                <a:latin typeface="+mj-lt"/>
              </a:rPr>
              <a:t>+</a:t>
            </a:r>
            <a:r>
              <a:rPr lang="en-US" sz="1700" dirty="0">
                <a:latin typeface="+mj-lt"/>
              </a:rPr>
              <a:t>) &lt; 1.5 GeV and rescaled </a:t>
            </a:r>
            <a:r>
              <a:rPr lang="en-US" sz="1700" i="1" dirty="0">
                <a:solidFill>
                  <a:srgbClr val="0096FF"/>
                </a:solidFill>
                <a:latin typeface="+mj-lt"/>
                <a:ea typeface="Cambria" panose="02040503050406030204" pitchFamily="18" charset="0"/>
              </a:rPr>
              <a:t>l/</a:t>
            </a:r>
            <a:r>
              <a:rPr lang="el-GR" sz="1700" i="1" dirty="0">
                <a:solidFill>
                  <a:srgbClr val="0096FF"/>
                </a:solidFill>
                <a:latin typeface="+mj-lt"/>
                <a:ea typeface="Cambria" panose="02040503050406030204" pitchFamily="18" charset="0"/>
              </a:rPr>
              <a:t>σ</a:t>
            </a:r>
            <a:r>
              <a:rPr lang="en-US" sz="1700" i="1" baseline="-25000" dirty="0">
                <a:solidFill>
                  <a:srgbClr val="0096FF"/>
                </a:solidFill>
                <a:latin typeface="+mj-lt"/>
                <a:ea typeface="Cambria" panose="02040503050406030204" pitchFamily="18" charset="0"/>
              </a:rPr>
              <a:t>l</a:t>
            </a:r>
            <a:r>
              <a:rPr lang="en-US" sz="1700" dirty="0">
                <a:latin typeface="+mj-lt"/>
              </a:rPr>
              <a:t> make a bridge between B</a:t>
            </a:r>
            <a:r>
              <a:rPr lang="en-US" sz="1700" dirty="0">
                <a:latin typeface="+mj-lt"/>
                <a:ea typeface="Cambria" panose="02040503050406030204" pitchFamily="18" charset="0"/>
              </a:rPr>
              <a:t>→</a:t>
            </a:r>
            <a:r>
              <a:rPr lang="el-GR" sz="1700" dirty="0">
                <a:latin typeface="+mj-lt"/>
                <a:ea typeface="Cambria" panose="02040503050406030204" pitchFamily="18" charset="0"/>
              </a:rPr>
              <a:t>μ</a:t>
            </a:r>
            <a:r>
              <a:rPr lang="en-US" sz="1700" baseline="30000" dirty="0">
                <a:latin typeface="+mj-lt"/>
                <a:ea typeface="Cambria" panose="02040503050406030204" pitchFamily="18" charset="0"/>
              </a:rPr>
              <a:t>+</a:t>
            </a:r>
            <a:r>
              <a:rPr lang="el-GR" sz="1700" dirty="0">
                <a:latin typeface="+mj-lt"/>
                <a:ea typeface="Cambria" panose="02040503050406030204" pitchFamily="18" charset="0"/>
              </a:rPr>
              <a:t>μ</a:t>
            </a:r>
            <a:r>
              <a:rPr lang="el-GR" sz="1700" baseline="30000" dirty="0">
                <a:latin typeface="+mj-lt"/>
                <a:ea typeface="Cambria" panose="02040503050406030204" pitchFamily="18" charset="0"/>
              </a:rPr>
              <a:t>−</a:t>
            </a:r>
            <a:r>
              <a:rPr lang="el-GR" sz="1700" dirty="0">
                <a:latin typeface="+mj-lt"/>
                <a:ea typeface="Cambria" panose="02040503050406030204" pitchFamily="18" charset="0"/>
              </a:rPr>
              <a:t> </a:t>
            </a:r>
            <a:r>
              <a:rPr lang="en-US" sz="1700" dirty="0">
                <a:latin typeface="+mj-lt"/>
                <a:ea typeface="Cambria" panose="02040503050406030204" pitchFamily="18" charset="0"/>
              </a:rPr>
              <a:t>and </a:t>
            </a:r>
            <a:r>
              <a:rPr lang="en-US" sz="1700" dirty="0">
                <a:latin typeface="+mj-lt"/>
              </a:rPr>
              <a:t>B</a:t>
            </a:r>
            <a:r>
              <a:rPr lang="en-US" sz="1700" baseline="30000" dirty="0">
                <a:latin typeface="+mj-lt"/>
              </a:rPr>
              <a:t>+</a:t>
            </a:r>
            <a:r>
              <a:rPr lang="en-US" sz="1700" dirty="0">
                <a:latin typeface="+mj-lt"/>
                <a:ea typeface="Cambria" panose="02040503050406030204" pitchFamily="18" charset="0"/>
              </a:rPr>
              <a:t>→J/</a:t>
            </a:r>
            <a:r>
              <a:rPr lang="el-GR" sz="1700" dirty="0">
                <a:latin typeface="+mj-lt"/>
                <a:ea typeface="Cambria" panose="02040503050406030204" pitchFamily="18" charset="0"/>
              </a:rPr>
              <a:t>ψ</a:t>
            </a:r>
            <a:r>
              <a:rPr lang="en-US" sz="1700" dirty="0">
                <a:latin typeface="+mj-lt"/>
                <a:ea typeface="Cambria" panose="02040503050406030204" pitchFamily="18" charset="0"/>
              </a:rPr>
              <a:t>K</a:t>
            </a:r>
            <a:r>
              <a:rPr lang="en-US" sz="1700" baseline="30000" dirty="0">
                <a:latin typeface="+mj-lt"/>
                <a:ea typeface="Cambria" panose="02040503050406030204" pitchFamily="18" charset="0"/>
              </a:rPr>
              <a:t>+</a:t>
            </a:r>
            <a:endParaRPr lang="en-US" sz="17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93EC9-897D-B765-2B1B-8BD049A2A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4"/>
          <a:stretch/>
        </p:blipFill>
        <p:spPr>
          <a:xfrm>
            <a:off x="3841244" y="618207"/>
            <a:ext cx="4973983" cy="2010141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9772293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92D050"/>
      </a:accent3>
      <a:accent4>
        <a:srgbClr val="FFAB40"/>
      </a:accent4>
      <a:accent5>
        <a:srgbClr val="002060"/>
      </a:accent5>
      <a:accent6>
        <a:srgbClr val="EEFF41"/>
      </a:accent6>
      <a:hlink>
        <a:srgbClr val="002D89"/>
      </a:hlink>
      <a:folHlink>
        <a:srgbClr val="0097A7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17930</TotalTime>
  <Words>2325</Words>
  <Application>Microsoft Office PowerPoint</Application>
  <PresentationFormat>On-screen Show (4:3)</PresentationFormat>
  <Paragraphs>405</Paragraphs>
  <Slides>44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Yu Gothic</vt:lpstr>
      <vt:lpstr>Amasis MT Pro</vt:lpstr>
      <vt:lpstr>Amasis MT Pro Black</vt:lpstr>
      <vt:lpstr>Amasis MT Pro Medium</vt:lpstr>
      <vt:lpstr>-apple-system</vt:lpstr>
      <vt:lpstr>Arial</vt:lpstr>
      <vt:lpstr>Arial Rounded MT Bold</vt:lpstr>
      <vt:lpstr>Berlin Sans FB Demi</vt:lpstr>
      <vt:lpstr>Book Antiqua</vt:lpstr>
      <vt:lpstr>Calibri</vt:lpstr>
      <vt:lpstr>Cambria</vt:lpstr>
      <vt:lpstr>Congenial</vt:lpstr>
      <vt:lpstr>Courier New</vt:lpstr>
      <vt:lpstr>Lucida Handwriting</vt:lpstr>
      <vt:lpstr>Times New Roman</vt:lpstr>
      <vt:lpstr>Wingdings</vt:lpstr>
      <vt:lpstr>1_Office Theme</vt:lpstr>
      <vt:lpstr>Recent CMS flavor physics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CMS, MEPhI, LPI</Company>
  <LinksUpToDate>false</LinksUpToDate>
  <SharedDoc>false</SharedDoc>
  <HyperlinkBase>cms.cern, mephi.ru, lebedev.ru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Rare Decays - S.Polikarpov (LPI &amp; MEPhI) - MISP 2022</dc:title>
  <dc:subject>MISP 2022 conference presentation</dc:subject>
  <dc:creator>Sergey Polikarpov</dc:creator>
  <cp:keywords>CMS, Rare decays, MISP2022</cp:keywords>
  <dc:description>MISP 2022 Conference</dc:description>
  <cp:lastModifiedBy>11804</cp:lastModifiedBy>
  <cp:revision>4578</cp:revision>
  <dcterms:created xsi:type="dcterms:W3CDTF">2015-10-06T23:33:30Z</dcterms:created>
  <dcterms:modified xsi:type="dcterms:W3CDTF">2022-07-27T14:37:34Z</dcterms:modified>
  <cp:category>Presentation by S. Polikarpov</cp:category>
</cp:coreProperties>
</file>