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1" r:id="rId7"/>
    <p:sldMasterId id="2147483733" r:id="rId8"/>
    <p:sldMasterId id="2147483745" r:id="rId9"/>
    <p:sldMasterId id="2147483757" r:id="rId10"/>
    <p:sldMasterId id="2147483769" r:id="rId11"/>
    <p:sldMasterId id="2147483781" r:id="rId12"/>
    <p:sldMasterId id="2147483793" r:id="rId13"/>
    <p:sldMasterId id="2147483805" r:id="rId14"/>
  </p:sldMasterIdLst>
  <p:notesMasterIdLst>
    <p:notesMasterId r:id="rId40"/>
  </p:notesMasterIdLst>
  <p:sldIdLst>
    <p:sldId id="426" r:id="rId15"/>
    <p:sldId id="509" r:id="rId16"/>
    <p:sldId id="508" r:id="rId17"/>
    <p:sldId id="507" r:id="rId18"/>
    <p:sldId id="532" r:id="rId19"/>
    <p:sldId id="516" r:id="rId20"/>
    <p:sldId id="518" r:id="rId21"/>
    <p:sldId id="519" r:id="rId22"/>
    <p:sldId id="520" r:id="rId23"/>
    <p:sldId id="521" r:id="rId24"/>
    <p:sldId id="522" r:id="rId25"/>
    <p:sldId id="523" r:id="rId26"/>
    <p:sldId id="526" r:id="rId27"/>
    <p:sldId id="524" r:id="rId28"/>
    <p:sldId id="540" r:id="rId29"/>
    <p:sldId id="525" r:id="rId30"/>
    <p:sldId id="530" r:id="rId31"/>
    <p:sldId id="531" r:id="rId32"/>
    <p:sldId id="535" r:id="rId33"/>
    <p:sldId id="537" r:id="rId34"/>
    <p:sldId id="538" r:id="rId35"/>
    <p:sldId id="514" r:id="rId36"/>
    <p:sldId id="513" r:id="rId37"/>
    <p:sldId id="543" r:id="rId38"/>
    <p:sldId id="528" r:id="rId3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0A170"/>
    <a:srgbClr val="C2BFD0"/>
    <a:srgbClr val="C4C3D5"/>
    <a:srgbClr val="FFFF00"/>
    <a:srgbClr val="E9656E"/>
    <a:srgbClr val="99CCFF"/>
    <a:srgbClr val="FF7C80"/>
    <a:srgbClr val="FF5050"/>
    <a:srgbClr val="A0D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05" autoAdjust="0"/>
  </p:normalViewPr>
  <p:slideViewPr>
    <p:cSldViewPr showGuides="1">
      <p:cViewPr varScale="1">
        <p:scale>
          <a:sx n="58" d="100"/>
          <a:sy n="58" d="100"/>
        </p:scale>
        <p:origin x="1520" y="44"/>
      </p:cViewPr>
      <p:guideLst>
        <p:guide orient="horz" pos="2160"/>
        <p:guide pos="2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926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1536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74B4E86-FEBC-47D6-A381-696F0AB0FCE6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6496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13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413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/>
              <a:t>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33531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38C5F-EF58-4696-BAC4-B056F21CD82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730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3074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38C5F-EF58-4696-BAC4-B056F21CD82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918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38C5F-EF58-4696-BAC4-B056F21CD82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261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38C5F-EF58-4696-BAC4-B056F21CD82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281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3249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2363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5F410-FCCE-4433-A092-786A2F986E67}" type="slidenum">
              <a:rPr lang="zh-CN" altLang="en-US" smtClean="0"/>
              <a:pPr>
                <a:defRPr/>
              </a:pPr>
              <a:t>2</a:t>
            </a:fld>
            <a:endParaRPr lang="zh-CN" altLang="en-US" sz="1400">
              <a:latin typeface="Tahoma" panose="020B0604030504040204" pitchFamily="34" charset="0"/>
              <a:ea typeface="Gulim" pitchFamily="34" charset="-127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499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lIns="99075" tIns="49538" rIns="99075" bIns="49538"/>
          <a:lstStyle/>
          <a:p>
            <a:r>
              <a:rPr lang="en-US" altLang="zh-CN" dirty="0" smtClean="0"/>
              <a:t>Positron</a:t>
            </a:r>
            <a:r>
              <a:rPr lang="en-US" altLang="zh-CN" baseline="0" dirty="0" smtClean="0"/>
              <a:t> electron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5F410-FCCE-4433-A092-786A2F986E67}" type="slidenum">
              <a:rPr lang="zh-CN" altLang="en-US" smtClean="0"/>
              <a:pPr>
                <a:defRPr/>
              </a:pPr>
              <a:t>3</a:t>
            </a:fld>
            <a:endParaRPr lang="zh-CN" altLang="en-US" sz="1400">
              <a:latin typeface="Tahoma" panose="020B0604030504040204" pitchFamily="34" charset="0"/>
              <a:ea typeface="Gulim" pitchFamily="34" charset="-127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052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38C5F-EF58-4696-BAC4-B056F21CD82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14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phase demodulation; wide band to base band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9839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38C5F-EF58-4696-BAC4-B056F21CD82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146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38C5F-EF58-4696-BAC4-B056F21CD82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432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38C5F-EF58-4696-BAC4-B056F21CD82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282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 lang="en-US" altLang="zh-CN" sz="1300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5F410-FCCE-4433-A092-786A2F986E67}" type="slidenum">
              <a:rPr lang="zh-CN" altLang="en-US" smtClean="0"/>
              <a:pPr>
                <a:defRPr/>
              </a:pPr>
              <a:t>15</a:t>
            </a:fld>
            <a:endParaRPr lang="zh-CN" altLang="en-US" sz="1400">
              <a:latin typeface="Tahoma" panose="020B0604030504040204" pitchFamily="34" charset="0"/>
              <a:ea typeface="Gulim" pitchFamily="34" charset="-127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237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3E82CE-DC27-4727-85F8-6B5806166A3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3E82CE-DC27-4727-85F8-6B5806166A3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834F3C-C2DA-4AC1-945B-F0F8A60B5160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1CA51C8-5876-4E8A-8981-9CA4A890E7FB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418844-0E9F-43A5-9778-2279EF529338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A391D0F-6CCD-471A-A92E-4A8172EE9BE2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DDE80B8-1FDC-4347-9732-2637C849B136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6C1701-121A-4372-BB84-17DCC23A0C55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BE743A-5EC7-40FC-B28F-B807CDF463DC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2089C6-7015-45F7-BD05-939ABEDA745E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098E9FF-C99C-4555-BE7C-322BA18E7C77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4B73861-DA0C-46CC-A63F-CD1D40063092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082636-E471-4031-8CF9-C501AA5CF8C4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4368DA8-4534-471E-A4D0-95138382C664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D6EC208-D2B9-4745-8E15-9A9D168B4624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809546-88BC-4260-9B78-029758130FCA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890B173-A59E-4E72-AD3B-D50605AE501F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E0C2CE0-B026-4075-A491-CE089D85F8CA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7BCD40B-7616-4596-A6BD-D84FCC69F2E8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C9AB6DC-06C5-404E-A429-133EAAA97C10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A3B313-B0DA-4C71-8598-96EF62B88D02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05CA18-34B1-4F99-A00A-EF2BB47C1F24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3E82CE-DC27-4727-85F8-6B5806166A3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0EE67A-F982-4F23-8B90-2B905268C79E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B324F84-5467-42DB-B2C5-80029B05C553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D629C0F-F42C-4F8C-925B-3875144964DE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6971D5-BC8D-4414-9B76-D6FAC0F21076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0161D6-E99E-45A8-9FBE-2CD704370B71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7075468-5513-49BC-98C4-824193AC5DC9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6E41223-DB3B-407B-BBCB-53F5EA8140DB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D431A8D-5DBA-4A21-BC6D-47F58016F22E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4B300F7-3707-4FEA-85BD-09C3DEAECB50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5D85D60-1CA1-43E9-8E51-D35DBAD2B4BB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E966219-3A6E-4FA5-AA8D-B144573FD7F9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52D16B-8B8E-4A17-9786-21A8CC9469BF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BBA208-8DC7-4F89-956D-C9AEF2329126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E649A07-FA00-416F-836E-98056A784CF5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7D5BE2-58B9-4B9E-89A5-41CF6BA29E15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1E41108-E192-47AA-98FA-A4BC6509AF92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24256B-6B30-4177-A2F0-A9DF346A151E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D6D3951-91B1-41E0-82EB-5CB4B1532ACA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E7A6B2A-78AE-4E58-8A19-5A652F1876F9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2EE16C4-253D-4EEC-9362-686D1CB9508F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3495675" y="1661054"/>
            <a:ext cx="2152650" cy="4110568"/>
          </a:xfrm>
          <a:custGeom>
            <a:avLst/>
            <a:gdLst>
              <a:gd name="connsiteX0" fmla="*/ 0 w 2870200"/>
              <a:gd name="connsiteY0" fmla="*/ 0 h 4110568"/>
              <a:gd name="connsiteX1" fmla="*/ 2870200 w 2870200"/>
              <a:gd name="connsiteY1" fmla="*/ 0 h 4110568"/>
              <a:gd name="connsiteX2" fmla="*/ 2870200 w 2870200"/>
              <a:gd name="connsiteY2" fmla="*/ 4110568 h 4110568"/>
              <a:gd name="connsiteX3" fmla="*/ 0 w 2870200"/>
              <a:gd name="connsiteY3" fmla="*/ 4110568 h 411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0200" h="4110568">
                <a:moveTo>
                  <a:pt x="0" y="0"/>
                </a:moveTo>
                <a:lnTo>
                  <a:pt x="2870200" y="0"/>
                </a:lnTo>
                <a:lnTo>
                  <a:pt x="2870200" y="4110568"/>
                </a:lnTo>
                <a:lnTo>
                  <a:pt x="0" y="4110568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3E82CE-DC27-4727-85F8-6B5806166A3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9655FDD-6875-4BC6-A490-558AD32016DF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9E83E39-B413-4518-8A3C-C559945C5146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7EB626C-8BD5-4CAB-8BA8-50BACFD2E44A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6DF8579-9F1D-44E9-B996-96BCD7316FB2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A9D0327-25CD-46D4-A621-0C8CD18E0902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8E82A24-82A5-4CAB-B6C2-51357753237A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577BA45-EB27-46D6-A105-3FC772FBC533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5600374-A217-4E2C-AF6B-D0B4CC70D142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62DA9C8-143F-4273-8102-E277A62039CC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24CEB6-A4AE-4EBE-BD05-01AF877D8718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B018F2-878D-4413-A265-90ADDE0448FB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45D2692-0671-4F3E-8A45-4D606334759C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82FFF0-300C-41BC-B9B9-F8EB10EACF95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1D7F74E-DA9B-47B6-BF23-3FE63CDECBB6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7AD48C-ED31-4C50-BBC5-DBA94DA94B2B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C8D28C1-693C-4905-91FC-D2647E2E8248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45D8343-220A-429B-ABAC-2CC94A7A8C59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BEE8F04-F2AB-43A5-8DF9-02F613A97346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5EBBE87-0FAB-47A3-948E-410C2BF3833E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E4ED31E-0509-4E01-95B5-086EAFEF490C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4A5983E-2EBC-44CE-8AEA-14CD46CF9C73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ED57EA9-F0B4-4EEF-996F-43E8DA12C790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1F254AA-D436-4E9B-985A-030F4986F149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CE2E7A6-D1E2-42F4-BDB0-C11C1344DA57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8E96786-579A-4799-A003-4FE577CBF975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7F253B2-60EF-4834-B665-730A8A024A81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A9BA1B0-9F8D-48BE-8DCB-0B1623BED456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E94DF0-28CF-45EC-AC4A-F4DECB76B7E7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6DE878-B4E3-43B7-B27B-542440F66A69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80177EA-F475-414F-BDED-FA927A043ACE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165C0E-5975-4022-8A7B-B11D28869DE1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8D3F50-DB22-4E3B-9CB4-99C341259E47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B3FB33D-3DB8-4D2A-BDB8-4F6EA8107565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5B1F44C-6061-4E1C-BBF0-31AC0734015D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4580147-5B55-42A9-9436-508E7F6D559D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00EEA47-15E9-4ABC-822E-1C0C4B35A54E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BE8B0E-DB6C-4FC2-93B2-E9798EA675BD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1C43ECF-8AD5-4DE1-ACFF-ED46B1268B2E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D610E13-F0D5-452F-BB96-2AD2CE61E31A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F0897D-71E5-4075-87CB-F3053778C92C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7026ACB-8292-44D3-B360-A873B5BF2820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4A5983E-2EBC-44CE-8AEA-14CD46CF9C73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DF7DAE-5030-49E3-B009-8DD37FA8D408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ABD559-87E1-4814-AA38-F9E362ED4459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9D5116C-F0CD-4453-85B1-CFB9F50EEE39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3F2A75-9578-4D98-862E-1448855D368F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361C80-BE73-4F09-AB04-6BA5786B8B7D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37441B8-561F-4E3F-8829-24F41EE49EB4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A24B63-5732-4766-B50F-576A5593759A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584A9C-6745-4EF9-8D04-388B671CE81D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DF987D7-174B-482A-AAC2-3CD0D71E9CDF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F2C71DA-E43E-48F7-B455-668637B26AD7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3E82CE-DC27-4727-85F8-6B5806166A3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3E82CE-DC27-4727-85F8-6B5806166A3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3E82CE-DC27-4727-85F8-6B5806166A3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3E82CE-DC27-4727-85F8-6B5806166A3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3E82CE-DC27-4727-85F8-6B5806166A3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4A5983E-2EBC-44CE-8AEA-14CD46CF9C73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3E82CE-DC27-4727-85F8-6B5806166A3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3E82CE-DC27-4727-85F8-6B5806166A3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3E82CE-DC27-4727-85F8-6B5806166A3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3E82CE-DC27-4727-85F8-6B5806166A3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3E82CE-DC27-4727-85F8-6B5806166A3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3E82CE-DC27-4727-85F8-6B5806166A3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3495675" y="1661054"/>
            <a:ext cx="2152650" cy="4110568"/>
          </a:xfrm>
          <a:custGeom>
            <a:avLst/>
            <a:gdLst>
              <a:gd name="connsiteX0" fmla="*/ 0 w 2870200"/>
              <a:gd name="connsiteY0" fmla="*/ 0 h 4110568"/>
              <a:gd name="connsiteX1" fmla="*/ 2870200 w 2870200"/>
              <a:gd name="connsiteY1" fmla="*/ 0 h 4110568"/>
              <a:gd name="connsiteX2" fmla="*/ 2870200 w 2870200"/>
              <a:gd name="connsiteY2" fmla="*/ 4110568 h 4110568"/>
              <a:gd name="connsiteX3" fmla="*/ 0 w 2870200"/>
              <a:gd name="connsiteY3" fmla="*/ 4110568 h 411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0200" h="4110568">
                <a:moveTo>
                  <a:pt x="0" y="0"/>
                </a:moveTo>
                <a:lnTo>
                  <a:pt x="2870200" y="0"/>
                </a:lnTo>
                <a:lnTo>
                  <a:pt x="2870200" y="4110568"/>
                </a:lnTo>
                <a:lnTo>
                  <a:pt x="0" y="4110568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3E82CE-DC27-4727-85F8-6B5806166A3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4A5983E-2EBC-44CE-8AEA-14CD46CF9C73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4A5983E-2EBC-44CE-8AEA-14CD46CF9C73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4A5983E-2EBC-44CE-8AEA-14CD46CF9C73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4A5983E-2EBC-44CE-8AEA-14CD46CF9C73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3E82CE-DC27-4727-85F8-6B5806166A3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4A5983E-2EBC-44CE-8AEA-14CD46CF9C73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4A5983E-2EBC-44CE-8AEA-14CD46CF9C73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4A5983E-2EBC-44CE-8AEA-14CD46CF9C73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4A5983E-2EBC-44CE-8AEA-14CD46CF9C73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877D3F9-33C9-4EAA-8389-8D87D696CC6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6701648-6631-4A29-B37F-12103848588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DA7847-BA0D-4DAA-94F9-384741FD78E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EC59895-FC8F-4D78-B7ED-9D815F9767E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42D9E0-9AF7-44CC-A2AC-164C88957DF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847818E-2F94-4AB8-8D7E-DBC4199BA53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E8C1AE2-5CF0-4D36-8090-A4D9F05C5C4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369CC93-E414-4C13-9BBF-2B88D2F42D9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1B4331-88B1-45C8-A2BB-4FC0921C983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DE2CC22-438B-4D6D-A56D-7ADCE3B8057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23B818C-559F-420D-BFCE-950CA35EFA6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011175-6049-4446-9FDD-D024393134F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3E82CE-DC27-4727-85F8-6B5806166A3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B194171-BAD2-435B-917B-6A91B7D42E4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3B9CFEF-E3E4-45BF-AB36-BCF2AD93D06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3D3BEB-F580-42AC-B090-990B15A4B5B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7BDF80A-3B2D-47CD-82E4-750817C46E0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7089E04-C86A-4178-94C0-A83FEB7E17F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D0D551-785B-4B57-9972-132F3070C13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D6A461B-AAB3-4C5E-A20E-42EAB4B0B33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11F7E29-F67C-4C63-ACA2-602955D362B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4C6D0E-B9B1-42E9-B1E8-53B6DD6B7F0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3624A29-EA6E-4D77-A151-E48C0D4AC2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7EE6E0-22C3-41D0-A1D5-6706843C6360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7C98C5-4021-4964-8BA2-904E3D2776A0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620D9AA-AAD0-4C8E-9CED-69F1C361F7F5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B73B1AD-1978-4600-BA11-CB49F88E7650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0E34C6F-4D22-4E23-87A5-6AFC9E3B0499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DB994D-1B8B-4028-ADA8-6977C4C9F9F9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5C0211F-6024-4B5F-9585-EC0F0C2C3778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0B861E-7148-489B-951D-E307991D9CFB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F8743D2-D894-44A8-8CA3-E294C728BBBE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1C02FE3-F536-40A2-883E-47E2CD8D9E4E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3E82CE-DC27-4727-85F8-6B5806166A3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B65BD42-F4BE-456A-9B53-32524F74B32C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1F5128-FB5F-4431-B264-30420A06ACB2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956C3F8-2676-4578-A127-B23C4AFB6410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386A698-7C18-40BA-B8C7-D563CE9659FF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B16A68-076E-4CE0-AB57-DF9815BDD1DA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72C5AE1-2D53-47EE-9C0C-C4DE5E058D27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E5BAE8B-1A13-49F8-9F07-B462AC59601D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6208676-DA14-43D0-A135-7A73D10AD205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4E1BD1E-7162-468D-98E2-831CED52FCC0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1BFB564-B342-47EA-8A8D-7DA14D198BED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4994C75-BF71-425D-BE6E-E3B272D948A0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7C59E5D-2CAE-401F-A3EF-9D38B9D5EDD1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96629C5-E061-4680-B1D6-5D9998DBB2B6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A05A3D1-7E8D-4943-9E58-44492369F1CE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24D7094-D8B9-4D55-8D77-021490E3E147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DE048DE-EAEE-48CF-93CA-7DEB8F6EA76A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2B3D0C9-3EED-4FDA-9B01-064DEBBD94E9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7C54A60-9C5A-4319-B83E-A2A4BC0B842B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4B3BB32-2B66-41A8-BD1B-AD8BF961900D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3B4F000-194C-451F-B7D7-FA8311C7094E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3E82CE-DC27-4727-85F8-6B5806166A3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785D2B0-E79E-4A75-9036-3517A4CCE7D6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3FAD975-61B3-4A45-B708-C36A7A4906D4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6852406-771C-4426-AE64-8592A715B578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F7E8A2C-53B8-4B5D-80AE-43ED74D89735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79AE2A1-B0C6-423D-85AC-E1417F396554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A16C63-3E10-4905-9988-818474444BB9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FD7451C-58DB-4961-989E-DA68642E6FBE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DBC17DD-4A4F-431C-A897-A8F470F9458E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B3C2E60-C431-47FA-9AAC-22368BBAFC6B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D99301-70C1-406A-B878-EF0AE66D1AA6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DDBC6C-2B30-4610-B653-E3BD22F8D26F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7AF45E3-D22D-47F4-A643-55E564EA9970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BB60C7-47E6-4579-B156-47F67E91E000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F265DD5-BDBB-4360-9CE7-77B238408E93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7676D89-7205-4927-9F8D-E8BB1C1E49EA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39A9EF8-B338-47BF-9E27-721AB1F55B72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E2770AF-B2D4-482D-971F-54EFB58EDE81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FF8E7EC-F8CC-418E-AC3E-0B3371F02C09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5ED3E7-0527-4031-A62A-36B030568520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8C31F1C-344E-4000-A2D9-EFA2D6F0CF2F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3E82CE-DC27-4727-85F8-6B5806166A3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7681D8-90A7-416E-8F7C-3CC0E7FF556A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473A091-1EDF-4791-B452-70E2E55183BA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F6900E-56F0-4F4C-A238-12453D2B8DE0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3D4ACCE-42E3-42FA-9A8F-E6367A49039B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D44952F-5758-4BCA-868F-8FCDA1D1F8FC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61C894C-F9FE-4AB3-B0AE-12D4C01AC76F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4E54166-0352-4A5E-BEF4-8A2911BADB20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D894122-DF8D-4D99-9080-043C89CE04C7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AEB8A6C-2FE1-47FF-BA89-51C6018DD049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786F7E3-1A4D-4D1E-B7C0-E523FFEECAD3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590BBC-3909-4621-B65C-A977502396FD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D389754-5745-4560-84BF-2CB3454625A8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F5B4AFE-5B60-4701-B603-76612620AD08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D6AF5CA-DBD7-403D-A1BB-E324153A3AF1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BA807F3-D4C3-40CE-83D5-62EBB8CB1F22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E92037D-CA20-4143-AB25-845D2A139981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DF794C0-6BB7-4DD6-A582-0009542AE0CF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DA143E4-98C2-4CFA-B44D-AA0660D2C269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C9278BD-AEB5-4BE2-92A0-898674DA36B3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573333-2741-4245-98DC-C56DEF1F357A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3E82CE-DC27-4727-85F8-6B5806166A3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7EBFFA6-BF31-4B53-BD69-E468C7A96ADC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94AD301-970D-473B-89D3-99D8B92F0E02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7C65E99-029F-4748-8CBC-8481EAC1B78C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9AB29A4-DF26-411A-84F0-8EB77C53DAA4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E48038-202E-48E7-9DDC-A10F858B9940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FEC5DA-B607-41E7-BCBC-164D0428BD8A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41EA32-E6AB-4654-B47C-D19ABECB9462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8D5DF7-7B32-4827-AD61-9951F7F90DC4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1CE9570-C4CE-4B90-8EAE-F98825FC30BB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17DF2BC-A2CB-4D53-8B33-A7F861161A63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017A602-AC21-4571-8C3D-5C4723B7345F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A5DA6FA-4E7C-45DA-BF8E-5E350B300D26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7365DE-A3CA-465C-BEEF-6B3046D6DA41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D56BED3-AC39-4567-B2EF-D7F394098424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CEBD750-B79A-4846-8F3A-CA9B26832CC0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A469439-073C-48F3-9ECB-FEC70D6EC00D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7356D51-3686-4536-B166-D08D5326CA61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69BA43A-F2A0-4338-B2AB-7B4E6761EE42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82E7D9-A89A-4C29-9DEF-B862FF0B7719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5625A83-9F5B-4BDB-8B1D-D1A38749D814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3E82CE-DC27-4727-85F8-6B5806166A3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A5F6F21-BF6F-4D91-9184-F3B116D7CA80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9D191BB-6468-4E9B-B884-19DF6CD3EE4E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D9B8C9C-020E-454B-935D-9245C69ED4F2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B0FC334-C6BC-4052-9759-9104A8BB9AB7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ED7BEFF-95DA-4D70-992A-D5598FFB2E19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129FCAA-3DBC-4233-BAC5-662B88B725F8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64CB3C3-9196-4732-9E26-EEFB4E8E1537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0A92922-62EC-45F7-9510-EF08F758CAAC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4694E22-1183-4E04-B2EA-DBF20569DB28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17385CE-634E-4129-841B-AD888F10148C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ED2791-57E0-4F52-9E6E-C07F20165A63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B1CC59F-3456-4223-8500-AED95072066D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965A52-2A02-4B86-8D3E-0260083154BD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DABD447-2BD4-484F-9DD5-DD8EB57249B3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2E0BC7F-2220-4E57-9AE1-7722EA5E88BC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0E1C99-13C8-4B72-80D4-C9B74B833A7D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E127603-64C0-449D-8C79-63AE2BDF50B1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D0142C-A25A-403F-AC51-2ABFDB04AF4D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9951D2-443D-4E51-B276-34E1BB5F3108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FD7317-9557-4A1C-8C4B-1D5D2E158326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3E82CE-DC27-4727-85F8-6B5806166A3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C8B14E1-379C-449B-94F8-8DB9E452EC11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A69D944-68A2-497F-925D-F31F34FF0E48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8E8CE79-8F8D-474C-A052-B43AE341340F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74F7389-5B66-48FC-8E22-C78C168185A2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A485BC-66E8-4090-9130-2A66C9A5C28F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3206498-8411-4EE5-9B5E-F88533E962E9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7A13C54-17D4-4FB6-A897-693669C7D9DC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2D64BF0-B938-4A08-A5C1-FEC31C0D04E6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F5E509B-A90A-457A-9420-9D62DDC4E045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D3C146-4BD8-49FD-B06A-AD78D29F9E04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4AD4316-6110-4F8E-B00A-1682F9B027D6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358F7-DADB-4A71-B4D6-15F20EC706DF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48D6D19-C8C7-428B-81CD-95CB995A3BE5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E819719-CB7D-4FAB-8A7A-8E1870062D64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51E0888-B556-44EC-8DA8-72E3D425D10E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704B107-9605-4379-9D41-A5EB3356FE8C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A75094E-411B-44D5-B130-7C13AA2CC04B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59DBAE-0B97-4151-AE61-01617B6EF4D7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638E36-A94A-40FB-8692-969812C8D5B1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231FCBB-59D1-4D5E-9A3A-C47CC7430192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iki\Desktop\ustc2_副本副本.jpgustc2_副本副本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0825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4388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  <a:p>
            <a:pPr lvl="2"/>
            <a:r>
              <a:rPr lang="zh-CN" altLang="zh-CN" dirty="0"/>
              <a:t>第三级</a:t>
            </a:r>
          </a:p>
          <a:p>
            <a:pPr lvl="3"/>
            <a:r>
              <a:rPr lang="zh-CN" altLang="zh-CN" dirty="0"/>
              <a:t>第四级</a:t>
            </a:r>
          </a:p>
          <a:p>
            <a:pPr lvl="4"/>
            <a:r>
              <a:rPr lang="zh-CN" altLang="zh-CN" dirty="0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 baseline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 baseline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 baseline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3E82CE-DC27-4727-85F8-6B5806166A3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4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  <a:p>
            <a:pPr lvl="2"/>
            <a:r>
              <a:rPr lang="zh-CN" altLang="zh-CN" dirty="0"/>
              <a:t>第三级</a:t>
            </a:r>
          </a:p>
          <a:p>
            <a:pPr lvl="3"/>
            <a:r>
              <a:rPr lang="zh-CN" altLang="zh-CN" dirty="0"/>
              <a:t>第四级</a:t>
            </a:r>
          </a:p>
          <a:p>
            <a:pPr lvl="4"/>
            <a:r>
              <a:rPr lang="zh-CN" altLang="zh-CN" dirty="0"/>
              <a:t>第五级</a:t>
            </a:r>
          </a:p>
        </p:txBody>
      </p:sp>
      <p:sp>
        <p:nvSpPr>
          <p:cNvPr id="1126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5C4467C-32F8-4CCB-B21C-F8371C651793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7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714939-2380-4EEF-8D47-43D7F2F7816F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126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  <a:p>
            <a:pPr lvl="2"/>
            <a:r>
              <a:rPr lang="zh-CN" altLang="zh-CN" dirty="0"/>
              <a:t>第三级</a:t>
            </a:r>
          </a:p>
          <a:p>
            <a:pPr lvl="3"/>
            <a:r>
              <a:rPr lang="zh-CN" altLang="zh-CN" dirty="0"/>
              <a:t>第四级</a:t>
            </a:r>
          </a:p>
          <a:p>
            <a:pPr lvl="4"/>
            <a:r>
              <a:rPr lang="zh-CN" altLang="zh-CN" dirty="0"/>
              <a:t>第五级</a:t>
            </a:r>
          </a:p>
        </p:txBody>
      </p:sp>
      <p:sp>
        <p:nvSpPr>
          <p:cNvPr id="1229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536175-4342-404B-BCE4-BB09908EFC14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AC8EB54-F955-4DE3-8861-F666336E89D7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229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  <a:p>
            <a:pPr lvl="2"/>
            <a:r>
              <a:rPr lang="zh-CN" altLang="zh-CN" dirty="0"/>
              <a:t>第三级</a:t>
            </a:r>
          </a:p>
          <a:p>
            <a:pPr lvl="3"/>
            <a:r>
              <a:rPr lang="zh-CN" altLang="zh-CN" dirty="0"/>
              <a:t>第四级</a:t>
            </a:r>
          </a:p>
          <a:p>
            <a:pPr lvl="4"/>
            <a:r>
              <a:rPr lang="zh-CN" altLang="zh-CN" dirty="0"/>
              <a:t>第五级</a:t>
            </a:r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8D33ADA-D802-4881-8FA9-C71ACD3FEEFA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45C7139-DB07-4D8B-BB8C-593A0ECFEA51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3315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  <a:p>
            <a:pPr lvl="2"/>
            <a:r>
              <a:rPr lang="zh-CN" altLang="zh-CN" dirty="0"/>
              <a:t>第三级</a:t>
            </a:r>
          </a:p>
          <a:p>
            <a:pPr lvl="3"/>
            <a:r>
              <a:rPr lang="zh-CN" altLang="zh-CN" dirty="0"/>
              <a:t>第四级</a:t>
            </a:r>
          </a:p>
          <a:p>
            <a:pPr lvl="4"/>
            <a:r>
              <a:rPr lang="zh-CN" altLang="zh-CN" dirty="0"/>
              <a:t>第五级</a:t>
            </a:r>
          </a:p>
        </p:txBody>
      </p:sp>
      <p:sp>
        <p:nvSpPr>
          <p:cNvPr id="1434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CB25D2-E52C-4B42-8F16-94130CA694A1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D123784-464E-41C0-81A7-2DE8155E6E83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iki\Desktop\ustc2_副本副本.jpgustc2_副本副本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0825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4388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  <a:p>
            <a:pPr lvl="2"/>
            <a:r>
              <a:rPr lang="zh-CN" altLang="zh-CN" dirty="0"/>
              <a:t>第三级</a:t>
            </a:r>
          </a:p>
          <a:p>
            <a:pPr lvl="3"/>
            <a:r>
              <a:rPr lang="zh-CN" altLang="zh-CN" dirty="0"/>
              <a:t>第四级</a:t>
            </a:r>
          </a:p>
          <a:p>
            <a:pPr lvl="4"/>
            <a:r>
              <a:rPr lang="zh-CN" altLang="zh-CN" dirty="0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 baseline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 baseline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 baseline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3E82CE-DC27-4727-85F8-6B5806166A3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iki\Desktop\NSRL.jpgNSRL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4388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  <a:p>
            <a:pPr lvl="2"/>
            <a:r>
              <a:rPr lang="zh-CN" altLang="zh-CN" dirty="0"/>
              <a:t>第三级</a:t>
            </a:r>
          </a:p>
          <a:p>
            <a:pPr lvl="3"/>
            <a:r>
              <a:rPr lang="zh-CN" altLang="zh-CN" dirty="0"/>
              <a:t>第四级</a:t>
            </a:r>
          </a:p>
          <a:p>
            <a:pPr lvl="4"/>
            <a:r>
              <a:rPr lang="zh-CN" altLang="zh-CN" dirty="0"/>
              <a:t>第五级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 baseline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 baseline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 baseline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4A5983E-2EBC-44CE-8AEA-14CD46CF9C73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  <a:p>
            <a:pPr lvl="2"/>
            <a:r>
              <a:rPr lang="zh-CN" altLang="zh-CN" dirty="0"/>
              <a:t>第三级</a:t>
            </a:r>
          </a:p>
          <a:p>
            <a:pPr lvl="3"/>
            <a:r>
              <a:rPr lang="zh-CN" altLang="zh-CN" dirty="0"/>
              <a:t>第四级</a:t>
            </a:r>
          </a:p>
          <a:p>
            <a:pPr lvl="4"/>
            <a:r>
              <a:rPr lang="zh-CN" altLang="zh-CN" dirty="0"/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 baseline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254089D-6489-4048-8DBA-8E994F3573F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baseline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baseline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1A06681-792A-41B5-BFD1-282E3F41434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  <a:p>
            <a:pPr lvl="2"/>
            <a:r>
              <a:rPr lang="zh-CN" altLang="zh-CN" dirty="0"/>
              <a:t>第三级</a:t>
            </a:r>
          </a:p>
          <a:p>
            <a:pPr lvl="3"/>
            <a:r>
              <a:rPr lang="zh-CN" altLang="zh-CN" dirty="0"/>
              <a:t>第四级</a:t>
            </a:r>
          </a:p>
          <a:p>
            <a:pPr lvl="4"/>
            <a:r>
              <a:rPr lang="zh-CN" altLang="zh-CN" dirty="0"/>
              <a:t>第五级</a:t>
            </a: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3EE7619-E41C-4F8F-B160-BAF878B50D2A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D60865-7373-4565-85D1-D5F189D8E399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  <a:p>
            <a:pPr lvl="2"/>
            <a:r>
              <a:rPr lang="zh-CN" altLang="zh-CN" dirty="0"/>
              <a:t>第三级</a:t>
            </a:r>
          </a:p>
          <a:p>
            <a:pPr lvl="3"/>
            <a:r>
              <a:rPr lang="zh-CN" altLang="zh-CN" dirty="0"/>
              <a:t>第四级</a:t>
            </a:r>
          </a:p>
          <a:p>
            <a:pPr lvl="4"/>
            <a:r>
              <a:rPr lang="zh-CN" altLang="zh-CN" dirty="0"/>
              <a:t>第五级</a:t>
            </a:r>
          </a:p>
        </p:txBody>
      </p:sp>
      <p:sp>
        <p:nvSpPr>
          <p:cNvPr id="614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36B52AB-597A-459A-AEA8-E1FF51764C95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10342D7-2F1A-40B1-81A2-F7D9F5DB1AF5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614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  <a:p>
            <a:pPr lvl="2"/>
            <a:r>
              <a:rPr lang="zh-CN" altLang="zh-CN" dirty="0"/>
              <a:t>第三级</a:t>
            </a:r>
          </a:p>
          <a:p>
            <a:pPr lvl="3"/>
            <a:r>
              <a:rPr lang="zh-CN" altLang="zh-CN" dirty="0"/>
              <a:t>第四级</a:t>
            </a:r>
          </a:p>
          <a:p>
            <a:pPr lvl="4"/>
            <a:r>
              <a:rPr lang="zh-CN" altLang="zh-CN" dirty="0"/>
              <a:t>第五级</a:t>
            </a:r>
          </a:p>
        </p:txBody>
      </p:sp>
      <p:sp>
        <p:nvSpPr>
          <p:cNvPr id="717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E7944CD-35AD-4296-985F-9DFCE530319C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F03F165-7730-487D-9CDB-DDB13B90A0D7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717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  <a:p>
            <a:pPr lvl="2"/>
            <a:r>
              <a:rPr lang="zh-CN" altLang="zh-CN" dirty="0"/>
              <a:t>第三级</a:t>
            </a:r>
          </a:p>
          <a:p>
            <a:pPr lvl="3"/>
            <a:r>
              <a:rPr lang="zh-CN" altLang="zh-CN" dirty="0"/>
              <a:t>第四级</a:t>
            </a:r>
          </a:p>
          <a:p>
            <a:pPr lvl="4"/>
            <a:r>
              <a:rPr lang="zh-CN" altLang="zh-CN" dirty="0"/>
              <a:t>第五级</a:t>
            </a:r>
          </a:p>
        </p:txBody>
      </p:sp>
      <p:sp>
        <p:nvSpPr>
          <p:cNvPr id="819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3D0966-065B-46E9-B01D-79F85D8AFA4D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533082A-475A-415E-A4BB-FAD56CBA17E2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8195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  <a:p>
            <a:pPr lvl="2"/>
            <a:r>
              <a:rPr lang="zh-CN" altLang="zh-CN" dirty="0"/>
              <a:t>第三级</a:t>
            </a:r>
          </a:p>
          <a:p>
            <a:pPr lvl="3"/>
            <a:r>
              <a:rPr lang="zh-CN" altLang="zh-CN" dirty="0"/>
              <a:t>第四级</a:t>
            </a:r>
          </a:p>
          <a:p>
            <a:pPr lvl="4"/>
            <a:r>
              <a:rPr lang="zh-CN" altLang="zh-CN" dirty="0"/>
              <a:t>第五级</a:t>
            </a:r>
          </a:p>
        </p:txBody>
      </p:sp>
      <p:sp>
        <p:nvSpPr>
          <p:cNvPr id="922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2E80D3-0992-4DFA-90D8-7A023176535A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21D706F-7DED-42CA-9963-E0105837D3D4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9219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  <a:p>
            <a:pPr lvl="2"/>
            <a:r>
              <a:rPr lang="zh-CN" altLang="zh-CN" dirty="0"/>
              <a:t>第三级</a:t>
            </a:r>
          </a:p>
          <a:p>
            <a:pPr lvl="3"/>
            <a:r>
              <a:rPr lang="zh-CN" altLang="zh-CN" dirty="0"/>
              <a:t>第四级</a:t>
            </a:r>
          </a:p>
          <a:p>
            <a:pPr lvl="4"/>
            <a:r>
              <a:rPr lang="zh-CN" altLang="zh-CN" dirty="0"/>
              <a:t>第五级</a:t>
            </a:r>
          </a:p>
        </p:txBody>
      </p:sp>
      <p:sp>
        <p:nvSpPr>
          <p:cNvPr id="1024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AE054E-CBB1-4DF6-B56F-2547A0196C3A}" type="datetime1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2019-09-26</a:t>
            </a:fld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25FE0EA-46DB-481A-AE4D-D11B157DA71C}" type="slidenum">
              <a: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jpe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32.jpeg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0.jpeg"/><Relationship Id="rId5" Type="http://schemas.openxmlformats.org/officeDocument/2006/relationships/image" Target="../media/image48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3.e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2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标题 1"/>
          <p:cNvSpPr>
            <a:spLocks noGrp="1"/>
          </p:cNvSpPr>
          <p:nvPr>
            <p:ph type="ctrTitle"/>
          </p:nvPr>
        </p:nvSpPr>
        <p:spPr>
          <a:xfrm>
            <a:off x="241300" y="2756535"/>
            <a:ext cx="8661400" cy="1120140"/>
          </a:xfrm>
        </p:spPr>
        <p:txBody>
          <a:bodyPr vert="horz" wrap="square" lIns="91440" tIns="45720" rIns="91440" bIns="45720" anchor="b"/>
          <a:lstStyle/>
          <a:p>
            <a:r>
              <a:rPr lang="en-US" altLang="zh-CN" sz="3200" dirty="0">
                <a:latin typeface="+mj-ea"/>
                <a:cs typeface="+mj-ea"/>
              </a:rPr>
              <a:t>Beam feedback and IP feedback for STCF</a:t>
            </a:r>
            <a:endParaRPr lang="zh-CN" altLang="en-US" sz="3200" kern="1200" dirty="0">
              <a:solidFill>
                <a:schemeClr val="bg1"/>
              </a:solidFill>
              <a:latin typeface="+mj-ea"/>
              <a:cs typeface="+mj-ea"/>
            </a:endParaRPr>
          </a:p>
        </p:txBody>
      </p:sp>
      <p:sp>
        <p:nvSpPr>
          <p:cNvPr id="140291" name="副标题 3"/>
          <p:cNvSpPr>
            <a:spLocks noGrp="1"/>
          </p:cNvSpPr>
          <p:nvPr>
            <p:ph type="subTitle" idx="1"/>
          </p:nvPr>
        </p:nvSpPr>
        <p:spPr>
          <a:xfrm>
            <a:off x="1348105" y="5102543"/>
            <a:ext cx="7652387" cy="1602821"/>
          </a:xfrm>
        </p:spPr>
        <p:txBody>
          <a:bodyPr vert="horz" wrap="square" lIns="91440" tIns="45720" rIns="91440" bIns="45720" anchor="t"/>
          <a:lstStyle/>
          <a:p>
            <a:r>
              <a:rPr lang="en-US" altLang="zh-CN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                            Joint Workshop </a:t>
            </a:r>
            <a:r>
              <a:rPr lang="en-US" altLang="zh-CN" sz="2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on </a:t>
            </a:r>
            <a:r>
              <a:rPr lang="en-US" altLang="zh-CN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Future Charm-tau Factory </a:t>
            </a:r>
          </a:p>
          <a:p>
            <a:r>
              <a:rPr lang="en-US" altLang="zh-CN" sz="2000" kern="12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                                                                                    </a:t>
            </a:r>
            <a:r>
              <a:rPr lang="en-US" altLang="zh-CN" sz="1600" kern="1200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Zeran</a:t>
            </a:r>
            <a:r>
              <a:rPr lang="en-US" altLang="zh-CN" sz="1600" kern="12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Zhou </a:t>
            </a:r>
          </a:p>
          <a:p>
            <a:r>
              <a:rPr lang="en-US" altLang="zh-CN" sz="1600" kern="12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                                                                                     NSRL USTC </a:t>
            </a:r>
            <a:r>
              <a:rPr lang="en-US" altLang="zh-CN" sz="16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2019 09 26</a:t>
            </a:r>
          </a:p>
          <a:p>
            <a:endParaRPr lang="en-US" altLang="zh-CN" sz="1600" kern="1200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16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                                                                                                       </a:t>
            </a:r>
            <a:endParaRPr lang="zh-CN" altLang="en-US" sz="20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6915" y="1073455"/>
            <a:ext cx="2510114" cy="200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数字反馈系统实物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164" y="3118556"/>
            <a:ext cx="3095836" cy="373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3" descr="Frequency Response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4365104"/>
            <a:ext cx="455622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63" descr="anti-Hybrid后端.e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5002" y="1196752"/>
            <a:ext cx="5979645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791581" y="308384"/>
            <a:ext cx="8504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baseline="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Digital </a:t>
            </a:r>
            <a:r>
              <a:rPr lang="en-US" altLang="zh-CN" sz="2400" b="1" baseline="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transverse  </a:t>
            </a:r>
            <a:r>
              <a:rPr lang="en-US" altLang="zh-CN" sz="2400" b="1" baseline="0" dirty="0" err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bxb</a:t>
            </a:r>
            <a:r>
              <a:rPr lang="en-US" altLang="zh-CN" sz="2400" b="1" baseline="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 feedback system of HLS(photo taken at </a:t>
            </a:r>
            <a:r>
              <a:rPr lang="en-US" altLang="zh-CN" sz="2400" b="1" baseline="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2008)</a:t>
            </a:r>
            <a:endParaRPr lang="en-US" altLang="zh-CN" sz="2400" b="1" baseline="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13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9532" y="15567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" name="Picture 3" descr="C:\Users\ustc\Desktop\反馈系统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5527" y="1401991"/>
            <a:ext cx="3975100" cy="2651361"/>
          </a:xfrm>
          <a:prstGeom prst="rect">
            <a:avLst/>
          </a:prstGeom>
          <a:noFill/>
        </p:spPr>
      </p:pic>
      <p:pic>
        <p:nvPicPr>
          <p:cNvPr id="5" name="Picture 4" descr="C:\Users\ustc\Desktop\横向条带激励器&amp;纵向反馈腔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7590" y="4194262"/>
            <a:ext cx="3975100" cy="2651361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-73180" y="1136843"/>
            <a:ext cx="4970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The feedback system was upgraded with digital transverse and longitudinal feedback system by 2014, </a:t>
            </a:r>
            <a:r>
              <a:rPr lang="en-US" altLang="zh-C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along with 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HLSII upgrade project.</a:t>
            </a:r>
            <a:endParaRPr lang="zh-CN" altLang="en-US" sz="2800" dirty="0">
              <a:latin typeface="Cambria" panose="02040503050406030204" pitchFamily="18" charset="0"/>
              <a:ea typeface="华文细黑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6356" y="300325"/>
            <a:ext cx="787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aseline="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2014~now Digital transverse and longitudinal feedback</a:t>
            </a:r>
          </a:p>
        </p:txBody>
      </p:sp>
      <p:pic>
        <p:nvPicPr>
          <p:cNvPr id="10" name="Picture 2" descr="I:\TFB-OFF_120m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88514" y="2510899"/>
            <a:ext cx="2223562" cy="2584812"/>
          </a:xfrm>
          <a:prstGeom prst="rect">
            <a:avLst/>
          </a:prstGeom>
          <a:noFill/>
        </p:spPr>
      </p:pic>
      <p:pic>
        <p:nvPicPr>
          <p:cNvPr id="11" name="Picture 3" descr="I:\TFB-ON_120m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670286" y="2510899"/>
            <a:ext cx="2015088" cy="2581832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037" y="5156038"/>
            <a:ext cx="2058337" cy="13671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443" y="5156038"/>
            <a:ext cx="1899210" cy="137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990600" y="228600"/>
            <a:ext cx="7164388" cy="563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aseline="0" dirty="0" smtClean="0"/>
              <a:t>Beam feedback for STCF</a:t>
            </a:r>
            <a:endParaRPr lang="zh-CN" altLang="en-US" baseline="0" dirty="0"/>
          </a:p>
        </p:txBody>
      </p:sp>
      <p:pic>
        <p:nvPicPr>
          <p:cNvPr id="3" name="Picture 2" descr="E:\NSRL\f自己的论文\作图\iGp反馈系统\iG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7084140" cy="5000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45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990600" y="228600"/>
            <a:ext cx="7164388" cy="563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aseline="0" dirty="0" smtClean="0"/>
              <a:t>RF Processor</a:t>
            </a:r>
            <a:endParaRPr lang="zh-CN" altLang="en-US" baseline="0" dirty="0"/>
          </a:p>
        </p:txBody>
      </p:sp>
      <p:pic>
        <p:nvPicPr>
          <p:cNvPr id="3" name="Picture 1" descr="C:\Users\ustc\Documents\Tencent Files\49566104\Image\[3{6{][{`0GWO@QK46{5}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815" y="1340768"/>
            <a:ext cx="6804756" cy="3713928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719572" y="5877272"/>
            <a:ext cx="7867464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</a:rPr>
              <a:t>1</a:t>
            </a:r>
            <a:r>
              <a:rPr lang="zh-CN" altLang="en-US" sz="2800" dirty="0">
                <a:solidFill>
                  <a:srgbClr val="002060"/>
                </a:solidFill>
              </a:rPr>
              <a:t>. Low amplitude and phase noise;</a:t>
            </a:r>
          </a:p>
          <a:p>
            <a:r>
              <a:rPr lang="zh-CN" altLang="en-US" sz="2800" dirty="0">
                <a:solidFill>
                  <a:srgbClr val="002060"/>
                </a:solidFill>
              </a:rPr>
              <a:t>2. </a:t>
            </a:r>
            <a:r>
              <a:rPr lang="en-US" altLang="zh-CN" sz="2800" dirty="0" smtClean="0">
                <a:solidFill>
                  <a:srgbClr val="002060"/>
                </a:solidFill>
              </a:rPr>
              <a:t>H</a:t>
            </a:r>
            <a:r>
              <a:rPr lang="zh-CN" altLang="en-US" sz="2800" dirty="0" smtClean="0">
                <a:solidFill>
                  <a:srgbClr val="002060"/>
                </a:solidFill>
              </a:rPr>
              <a:t>igh </a:t>
            </a:r>
            <a:r>
              <a:rPr lang="zh-CN" altLang="en-US" sz="2800" dirty="0">
                <a:solidFill>
                  <a:srgbClr val="002060"/>
                </a:solidFill>
              </a:rPr>
              <a:t>isolation between neighboring bunches.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1560" y="5340788"/>
            <a:ext cx="7750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Optimized for 500MHz RF frequency of storage ring (204MHz for HLS)</a:t>
            </a:r>
            <a:r>
              <a:rPr lang="en-US" altLang="zh-CN" sz="2800" baseline="0" dirty="0" smtClean="0"/>
              <a:t>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442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12348" y="1448781"/>
            <a:ext cx="8831324" cy="22682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2400" baseline="0" dirty="0" smtClean="0"/>
              <a:t>Designed for 500MHz RF frequency of storage ring</a:t>
            </a:r>
          </a:p>
          <a:p>
            <a:pPr>
              <a:buFontTx/>
              <a:buNone/>
            </a:pPr>
            <a:endParaRPr lang="en-US" altLang="zh-CN" baseline="0" dirty="0" smtClean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14" y="2708920"/>
            <a:ext cx="4535364" cy="225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C:\Users\ustc\Documents\Tencent Files\49566104\Image\5M}8L58R(B9B}XO7TDO1OI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9195" y="2253051"/>
            <a:ext cx="3781560" cy="2596708"/>
          </a:xfrm>
          <a:prstGeom prst="rect">
            <a:avLst/>
          </a:prstGeom>
          <a:noFill/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990600" y="228600"/>
            <a:ext cx="7164388" cy="563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aseline="0" dirty="0"/>
              <a:t>F</a:t>
            </a:r>
            <a:r>
              <a:rPr lang="en-US" altLang="zh-CN" baseline="0" dirty="0" smtClean="0"/>
              <a:t>eedback Processor</a:t>
            </a:r>
            <a:endParaRPr lang="zh-CN" altLang="en-US" baseline="0" dirty="0"/>
          </a:p>
        </p:txBody>
      </p:sp>
      <p:sp>
        <p:nvSpPr>
          <p:cNvPr id="6" name="矩形 5"/>
          <p:cNvSpPr/>
          <p:nvPr/>
        </p:nvSpPr>
        <p:spPr>
          <a:xfrm>
            <a:off x="455871" y="5376917"/>
            <a:ext cx="82117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Digital board + IOC </a:t>
            </a:r>
            <a:r>
              <a:rPr lang="zh-CN" altLang="en-US" sz="2800" dirty="0" smtClean="0"/>
              <a:t>board</a:t>
            </a:r>
            <a:endParaRPr lang="en-US" altLang="zh-CN" sz="2800" dirty="0" smtClean="0"/>
          </a:p>
          <a:p>
            <a:r>
              <a:rPr lang="en-US" altLang="zh-CN" sz="2800" dirty="0" smtClean="0">
                <a:solidFill>
                  <a:srgbClr val="002060"/>
                </a:solidFill>
              </a:rPr>
              <a:t>Digital </a:t>
            </a:r>
            <a:r>
              <a:rPr lang="en-US" altLang="zh-CN" sz="2800" dirty="0">
                <a:solidFill>
                  <a:srgbClr val="002060"/>
                </a:solidFill>
              </a:rPr>
              <a:t>board</a:t>
            </a:r>
            <a:r>
              <a:rPr lang="en-US" altLang="zh-CN" sz="2800" dirty="0" smtClean="0">
                <a:solidFill>
                  <a:srgbClr val="002060"/>
                </a:solidFill>
              </a:rPr>
              <a:t>: 500MHz </a:t>
            </a:r>
            <a:r>
              <a:rPr lang="en-US" altLang="zh-CN" sz="2800" dirty="0">
                <a:solidFill>
                  <a:srgbClr val="002060"/>
                </a:solidFill>
              </a:rPr>
              <a:t>ADCs 2500MHz DACs, I</a:t>
            </a:r>
            <a:r>
              <a:rPr lang="en-US" altLang="zh-CN" sz="2800" dirty="0" smtClean="0">
                <a:solidFill>
                  <a:srgbClr val="002060"/>
                </a:solidFill>
              </a:rPr>
              <a:t>ntel </a:t>
            </a:r>
            <a:r>
              <a:rPr lang="en-US" altLang="zh-CN" sz="2800" dirty="0" err="1" smtClean="0">
                <a:solidFill>
                  <a:srgbClr val="002060"/>
                </a:solidFill>
              </a:rPr>
              <a:t>Arria</a:t>
            </a:r>
            <a:r>
              <a:rPr lang="en-US" altLang="zh-CN" sz="2800" dirty="0" smtClean="0">
                <a:solidFill>
                  <a:srgbClr val="002060"/>
                </a:solidFill>
              </a:rPr>
              <a:t> V </a:t>
            </a:r>
            <a:r>
              <a:rPr lang="en-US" altLang="zh-CN" sz="2800" dirty="0">
                <a:solidFill>
                  <a:srgbClr val="002060"/>
                </a:solidFill>
              </a:rPr>
              <a:t>FPGA, </a:t>
            </a:r>
            <a:r>
              <a:rPr lang="en-US" altLang="zh-CN" sz="2800" dirty="0" err="1">
                <a:solidFill>
                  <a:srgbClr val="002060"/>
                </a:solidFill>
              </a:rPr>
              <a:t>PCIe</a:t>
            </a:r>
            <a:r>
              <a:rPr lang="en-US" altLang="zh-CN" sz="2800" dirty="0">
                <a:solidFill>
                  <a:srgbClr val="002060"/>
                </a:solidFill>
              </a:rPr>
              <a:t> bus</a:t>
            </a:r>
          </a:p>
          <a:p>
            <a:r>
              <a:rPr lang="en-US" altLang="zh-CN" sz="2800" dirty="0">
                <a:solidFill>
                  <a:srgbClr val="002060"/>
                </a:solidFill>
              </a:rPr>
              <a:t>IOC board</a:t>
            </a:r>
            <a:r>
              <a:rPr lang="zh-CN" altLang="en-US" sz="2800" dirty="0">
                <a:solidFill>
                  <a:srgbClr val="002060"/>
                </a:solidFill>
              </a:rPr>
              <a:t>：</a:t>
            </a:r>
            <a:r>
              <a:rPr lang="en-US" altLang="zh-CN" sz="2800" dirty="0">
                <a:solidFill>
                  <a:srgbClr val="002060"/>
                </a:solidFill>
              </a:rPr>
              <a:t>X86 system running </a:t>
            </a:r>
            <a:r>
              <a:rPr lang="en-US" altLang="zh-CN" sz="2800" dirty="0" err="1">
                <a:solidFill>
                  <a:srgbClr val="002060"/>
                </a:solidFill>
              </a:rPr>
              <a:t>linux</a:t>
            </a:r>
            <a:r>
              <a:rPr lang="en-US" altLang="zh-CN" sz="2800" dirty="0">
                <a:solidFill>
                  <a:srgbClr val="002060"/>
                </a:solidFill>
              </a:rPr>
              <a:t> with EPICS</a:t>
            </a:r>
            <a:endParaRPr lang="en-US" altLang="zh-CN" sz="2800" dirty="0" smtClean="0">
              <a:solidFill>
                <a:srgbClr val="00206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76156" y="5057652"/>
            <a:ext cx="24657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</a:rPr>
              <a:t>Similar with </a:t>
            </a:r>
            <a:r>
              <a:rPr lang="zh-CN" altLang="en-US" sz="2400" dirty="0" smtClean="0">
                <a:solidFill>
                  <a:srgbClr val="002060"/>
                </a:solidFill>
              </a:rPr>
              <a:t>iGp </a:t>
            </a:r>
            <a:r>
              <a:rPr lang="en-US" altLang="zh-CN" sz="2400" dirty="0" smtClean="0">
                <a:solidFill>
                  <a:srgbClr val="002060"/>
                </a:solidFill>
              </a:rPr>
              <a:t>structure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:\各种申请20170407\2017\先进光源预研\束流反馈\全数字纵向反馈系统设计框图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8" y="1126350"/>
            <a:ext cx="4474802" cy="19811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1030051" y="51581"/>
            <a:ext cx="7361820" cy="563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800" baseline="0" dirty="0" smtClean="0"/>
              <a:t>Some techniques for longitudinal feedback processing</a:t>
            </a:r>
            <a:endParaRPr lang="zh-CN" altLang="en-US" sz="2800" baseline="0" dirty="0"/>
          </a:p>
        </p:txBody>
      </p:sp>
      <p:sp>
        <p:nvSpPr>
          <p:cNvPr id="6" name="矩形 5"/>
          <p:cNvSpPr/>
          <p:nvPr/>
        </p:nvSpPr>
        <p:spPr>
          <a:xfrm>
            <a:off x="107504" y="3419496"/>
            <a:ext cx="1879041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ADC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Downsampling</a:t>
            </a:r>
            <a:endParaRPr lang="zh-CN" altLang="en-US" sz="24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" name="图片 6" descr="抽取下变频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6" y="3941360"/>
            <a:ext cx="1545560" cy="1164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005" y="3835259"/>
            <a:ext cx="1644032" cy="1357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 descr="D:\NSRL\各种申请\自己的论文\作图\全数字反馈\反馈信号上变频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131" y="3835259"/>
            <a:ext cx="3513727" cy="5262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95848"/>
              </p:ext>
            </p:extLst>
          </p:nvPr>
        </p:nvGraphicFramePr>
        <p:xfrm>
          <a:off x="5484865" y="1779130"/>
          <a:ext cx="2839611" cy="879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r:id="rId8" imgW="1511300" imgH="482600" progId="Equation.DSMT4">
                  <p:embed/>
                </p:oleObj>
              </mc:Choice>
              <mc:Fallback>
                <p:oleObj r:id="rId8" imgW="1511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65" y="1779130"/>
                        <a:ext cx="2839611" cy="8794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 descr="D:\NSRL\各种申请\自己的论文\作图\全数字反馈\内插上变频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131" y="2714871"/>
            <a:ext cx="1063226" cy="892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/>
          <p:cNvPicPr/>
          <p:nvPr/>
        </p:nvPicPr>
        <p:blipFill>
          <a:blip r:embed="rId11"/>
          <a:stretch>
            <a:fillRect/>
          </a:stretch>
        </p:blipFill>
        <p:spPr>
          <a:xfrm>
            <a:off x="6756271" y="2607856"/>
            <a:ext cx="2288316" cy="999257"/>
          </a:xfrm>
          <a:prstGeom prst="rect">
            <a:avLst/>
          </a:prstGeom>
        </p:spPr>
      </p:pic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227226"/>
              </p:ext>
            </p:extLst>
          </p:nvPr>
        </p:nvGraphicFramePr>
        <p:xfrm>
          <a:off x="2179234" y="3422716"/>
          <a:ext cx="1779982" cy="419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5" r:id="rId12" imgW="990600" imgH="228600" progId="Equation.DSMT4">
                  <p:embed/>
                </p:oleObj>
              </mc:Choice>
              <mc:Fallback>
                <p:oleObj r:id="rId12" imgW="990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234" y="3422716"/>
                        <a:ext cx="1779982" cy="4198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5367150" y="1341306"/>
            <a:ext cx="3195105" cy="29751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DAC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Interpolation with zero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0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U</a:t>
            </a:r>
            <a:r>
              <a:rPr lang="en-US" altLang="zh-CN" sz="2000" b="1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pconvert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438" y="51931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</a:rPr>
              <a:t>Revolution frequency is much </a:t>
            </a:r>
            <a:r>
              <a:rPr lang="zh-CN" altLang="en-US" dirty="0" smtClean="0">
                <a:solidFill>
                  <a:srgbClr val="002060"/>
                </a:solidFill>
              </a:rPr>
              <a:t>higher</a:t>
            </a:r>
            <a:r>
              <a:rPr lang="en-US" altLang="zh-CN" dirty="0" smtClean="0">
                <a:solidFill>
                  <a:srgbClr val="002060"/>
                </a:solidFill>
              </a:rPr>
              <a:t>(over </a:t>
            </a:r>
            <a:r>
              <a:rPr lang="en-US" altLang="zh-CN" dirty="0" smtClean="0">
                <a:solidFill>
                  <a:srgbClr val="002060"/>
                </a:solidFill>
              </a:rPr>
              <a:t>100 </a:t>
            </a:r>
            <a:r>
              <a:rPr lang="en-US" altLang="zh-CN" dirty="0" smtClean="0">
                <a:solidFill>
                  <a:srgbClr val="002060"/>
                </a:solidFill>
              </a:rPr>
              <a:t>times in HLSII)</a:t>
            </a:r>
            <a:r>
              <a:rPr lang="zh-CN" altLang="en-US" dirty="0" smtClean="0">
                <a:solidFill>
                  <a:srgbClr val="002060"/>
                </a:solidFill>
              </a:rPr>
              <a:t> </a:t>
            </a:r>
            <a:r>
              <a:rPr lang="zh-CN" altLang="en-US" dirty="0">
                <a:solidFill>
                  <a:srgbClr val="002060"/>
                </a:solidFill>
              </a:rPr>
              <a:t>than the synchrotron frequency, downsampling technique makes filter design much easier. After downsampled factor D, the spectrum of target tune expands D times</a:t>
            </a:r>
            <a:r>
              <a:rPr lang="zh-CN" altLang="en-US" dirty="0" smtClean="0">
                <a:solidFill>
                  <a:srgbClr val="002060"/>
                </a:solidFill>
              </a:rPr>
              <a:t>.</a:t>
            </a:r>
            <a:r>
              <a:rPr lang="en-US" altLang="zh-CN" dirty="0">
                <a:solidFill>
                  <a:srgbClr val="002060"/>
                </a:solidFill>
              </a:rPr>
              <a:t> 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002060"/>
                </a:solidFill>
              </a:rPr>
              <a:t>For </a:t>
            </a:r>
            <a:r>
              <a:rPr lang="en-US" altLang="zh-CN" dirty="0">
                <a:solidFill>
                  <a:srgbClr val="002060"/>
                </a:solidFill>
              </a:rPr>
              <a:t>bunch-by-bunch feedback, the feedback kick of N-</a:t>
            </a:r>
            <a:r>
              <a:rPr lang="en-US" altLang="zh-CN" dirty="0" err="1">
                <a:solidFill>
                  <a:srgbClr val="002060"/>
                </a:solidFill>
              </a:rPr>
              <a:t>th</a:t>
            </a:r>
            <a:r>
              <a:rPr lang="en-US" altLang="zh-CN" dirty="0">
                <a:solidFill>
                  <a:srgbClr val="002060"/>
                </a:solidFill>
              </a:rPr>
              <a:t> bunch using [N</a:t>
            </a:r>
            <a:r>
              <a:rPr lang="zh-CN" altLang="en-US" dirty="0">
                <a:solidFill>
                  <a:srgbClr val="002060"/>
                </a:solidFill>
              </a:rPr>
              <a:t>，</a:t>
            </a:r>
            <a:r>
              <a:rPr lang="en-US" altLang="zh-CN" dirty="0">
                <a:solidFill>
                  <a:srgbClr val="002060"/>
                </a:solidFill>
              </a:rPr>
              <a:t>N-D,N-2D</a:t>
            </a:r>
            <a:r>
              <a:rPr lang="zh-CN" altLang="en-US" dirty="0">
                <a:solidFill>
                  <a:srgbClr val="002060"/>
                </a:solidFill>
              </a:rPr>
              <a:t>，</a:t>
            </a:r>
            <a:r>
              <a:rPr lang="en-US" altLang="zh-CN" dirty="0">
                <a:solidFill>
                  <a:srgbClr val="002060"/>
                </a:solidFill>
              </a:rPr>
              <a:t>...]turns BPM data, and the feedback signal repeats D turns for individual bunch.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40052" y="4568692"/>
            <a:ext cx="40045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</a:rPr>
              <a:t>Longitudinal kicker works at RF frequency(~1 GHz), and normally it needs back-end RF </a:t>
            </a:r>
            <a:r>
              <a:rPr lang="zh-CN" altLang="en-US" dirty="0" smtClean="0">
                <a:solidFill>
                  <a:srgbClr val="002060"/>
                </a:solidFill>
              </a:rPr>
              <a:t>component</a:t>
            </a:r>
            <a:r>
              <a:rPr lang="en-US" altLang="zh-CN" dirty="0" smtClean="0">
                <a:solidFill>
                  <a:srgbClr val="002060"/>
                </a:solidFill>
              </a:rPr>
              <a:t>s</a:t>
            </a:r>
            <a:r>
              <a:rPr lang="zh-CN" altLang="en-US" dirty="0" smtClean="0">
                <a:solidFill>
                  <a:srgbClr val="002060"/>
                </a:solidFill>
              </a:rPr>
              <a:t> </a:t>
            </a:r>
            <a:r>
              <a:rPr lang="zh-CN" altLang="en-US" dirty="0">
                <a:solidFill>
                  <a:srgbClr val="002060"/>
                </a:solidFill>
              </a:rPr>
              <a:t>to upconvert base band signal to wide band longitudinal kick signal.</a:t>
            </a:r>
          </a:p>
          <a:p>
            <a:endParaRPr lang="zh-CN" altLang="en-US" dirty="0">
              <a:solidFill>
                <a:srgbClr val="002060"/>
              </a:solidFill>
            </a:endParaRPr>
          </a:p>
          <a:p>
            <a:r>
              <a:rPr lang="zh-CN" altLang="en-US" dirty="0">
                <a:solidFill>
                  <a:srgbClr val="002060"/>
                </a:solidFill>
              </a:rPr>
              <a:t>Interpolation with zero of DAC introduces mirror spectrum at higher frequency. With interpolation factor </a:t>
            </a:r>
            <a:r>
              <a:rPr lang="zh-CN" altLang="en-US" i="1" dirty="0">
                <a:solidFill>
                  <a:srgbClr val="002060"/>
                </a:solidFill>
              </a:rPr>
              <a:t>I</a:t>
            </a:r>
            <a:r>
              <a:rPr lang="zh-CN" altLang="en-US" dirty="0">
                <a:solidFill>
                  <a:srgbClr val="002060"/>
                </a:solidFill>
              </a:rPr>
              <a:t>, the spectrum of DAC output increases </a:t>
            </a:r>
            <a:r>
              <a:rPr lang="zh-CN" altLang="en-US" i="1" dirty="0">
                <a:solidFill>
                  <a:srgbClr val="002060"/>
                </a:solidFill>
              </a:rPr>
              <a:t>I</a:t>
            </a:r>
            <a:r>
              <a:rPr lang="zh-CN" altLang="en-US" dirty="0">
                <a:solidFill>
                  <a:srgbClr val="002060"/>
                </a:solidFill>
              </a:rPr>
              <a:t> times with mirror spectrums of base band signal</a:t>
            </a:r>
            <a:r>
              <a:rPr lang="zh-CN" altLang="en-US" dirty="0" smtClean="0">
                <a:solidFill>
                  <a:srgbClr val="002060"/>
                </a:solidFill>
              </a:rPr>
              <a:t>. </a:t>
            </a:r>
            <a:r>
              <a:rPr lang="en-US" altLang="zh-CN" dirty="0">
                <a:solidFill>
                  <a:srgbClr val="002060"/>
                </a:solidFill>
              </a:rPr>
              <a:t>Using band-pass filter to get the desired RF kicks for longitudinal feedback. (Digital </a:t>
            </a:r>
            <a:r>
              <a:rPr lang="en-US" altLang="zh-CN" dirty="0" err="1" smtClean="0">
                <a:solidFill>
                  <a:srgbClr val="002060"/>
                </a:solidFill>
              </a:rPr>
              <a:t>upconversion</a:t>
            </a:r>
            <a:r>
              <a:rPr lang="en-US" altLang="zh-CN" dirty="0">
                <a:solidFill>
                  <a:srgbClr val="002060"/>
                </a:solidFill>
              </a:rPr>
              <a:t> scheme, 2.5GHz DAC is used.)</a:t>
            </a:r>
            <a:endParaRPr lang="zh-CN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686800" cy="5429288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Each multi-bunch mode is characterized by a bunch-to-bunch phase shift: </a:t>
            </a:r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 smtClean="0"/>
              <a:t>where </a:t>
            </a:r>
            <a:r>
              <a:rPr lang="en-US" altLang="zh-CN" sz="2000" dirty="0"/>
              <a:t>n is the coupled bunch mode number (n=0,1,…,M-1), M is harmonic number of storage ring. </a:t>
            </a: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 smtClean="0"/>
              <a:t>The phase shift for multi-bunch mode could be seen from the bunch-by-bunch data, for sideband </a:t>
            </a:r>
            <a:r>
              <a:rPr lang="en-US" altLang="zh-CN" sz="2000" dirty="0"/>
              <a:t>frequencies are located at</a:t>
            </a: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 smtClean="0"/>
              <a:t>Where </a:t>
            </a:r>
            <a:r>
              <a:rPr lang="en-US" altLang="zh-CN" sz="2000" dirty="0"/>
              <a:t>p is an integer, </a:t>
            </a:r>
            <a:r>
              <a:rPr lang="en-US" altLang="zh-CN" sz="2000" dirty="0" err="1"/>
              <a:t>νs</a:t>
            </a:r>
            <a:r>
              <a:rPr lang="en-US" altLang="zh-CN" sz="2000" dirty="0"/>
              <a:t> is the tune, f0 is the revolution frequency, m is the bunch oscillation mode number.</a:t>
            </a:r>
          </a:p>
          <a:p>
            <a:pPr marL="0" indent="0">
              <a:buNone/>
            </a:pPr>
            <a:r>
              <a:rPr lang="en-US" altLang="zh-CN" sz="2000" dirty="0"/>
              <a:t> </a:t>
            </a:r>
            <a:endParaRPr lang="zh-CN" altLang="en-US" sz="2000" dirty="0"/>
          </a:p>
        </p:txBody>
      </p:sp>
      <p:sp>
        <p:nvSpPr>
          <p:cNvPr id="8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083693"/>
              </p:ext>
            </p:extLst>
          </p:nvPr>
        </p:nvGraphicFramePr>
        <p:xfrm>
          <a:off x="1619672" y="1824868"/>
          <a:ext cx="1566055" cy="74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4" r:id="rId4" imgW="825500" imgH="393700" progId="Equation.3">
                  <p:embed/>
                </p:oleObj>
              </mc:Choice>
              <mc:Fallback>
                <p:oleObj r:id="rId4" imgW="825500" imgH="39370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824868"/>
                        <a:ext cx="1566055" cy="746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7"/>
          <p:cNvSpPr>
            <a:spLocks noChangeArrowheads="1"/>
          </p:cNvSpPr>
          <p:nvPr/>
        </p:nvSpPr>
        <p:spPr bwMode="auto">
          <a:xfrm>
            <a:off x="1295635" y="4005063"/>
            <a:ext cx="1079596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982352"/>
              </p:ext>
            </p:extLst>
          </p:nvPr>
        </p:nvGraphicFramePr>
        <p:xfrm>
          <a:off x="791580" y="4544479"/>
          <a:ext cx="6657054" cy="644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5" r:id="rId6" imgW="2870200" imgH="279400" progId="Equation.3">
                  <p:embed/>
                </p:oleObj>
              </mc:Choice>
              <mc:Fallback>
                <p:oleObj r:id="rId6" imgW="2870200" imgH="27940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80" y="4544479"/>
                        <a:ext cx="6657054" cy="6447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88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8" y="1160748"/>
            <a:ext cx="4476104" cy="3357078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75" y="2839287"/>
            <a:ext cx="4000000" cy="3000000"/>
          </a:xfrm>
        </p:spPr>
      </p:pic>
      <p:sp>
        <p:nvSpPr>
          <p:cNvPr id="5" name="文本框 4"/>
          <p:cNvSpPr txBox="1"/>
          <p:nvPr/>
        </p:nvSpPr>
        <p:spPr>
          <a:xfrm>
            <a:off x="5976156" y="1628800"/>
            <a:ext cx="2335896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Vertical</a:t>
            </a:r>
            <a:r>
              <a:rPr lang="zh-CN" altLang="en-US" sz="2800" b="1" dirty="0" smtClean="0"/>
              <a:t>：</a:t>
            </a:r>
            <a:endParaRPr lang="en-US" altLang="zh-CN" sz="2800" b="1" dirty="0" smtClean="0"/>
          </a:p>
          <a:p>
            <a:r>
              <a:rPr lang="en-US" altLang="zh-CN" sz="2800" dirty="0" smtClean="0"/>
              <a:t>No dominated mode</a:t>
            </a:r>
            <a:endParaRPr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401255" y="1475188"/>
            <a:ext cx="4225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Horizontal</a:t>
            </a:r>
            <a:r>
              <a:rPr lang="zh-CN" altLang="en-US" sz="2800" b="1" dirty="0" smtClean="0"/>
              <a:t>：</a:t>
            </a:r>
            <a:endParaRPr lang="en-US" altLang="zh-CN" sz="2800" b="1" dirty="0" smtClean="0"/>
          </a:p>
          <a:p>
            <a:r>
              <a:rPr lang="en-US" altLang="zh-CN" sz="2800" dirty="0"/>
              <a:t>#44 is the dominated mode, resistive wall</a:t>
            </a:r>
            <a:endParaRPr lang="zh-CN" altLang="en-US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" y="3969060"/>
            <a:ext cx="5028060" cy="242499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87624" y="212322"/>
            <a:ext cx="6047361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</a:rPr>
              <a:t>Transverse Mode Analysis of HLSII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095" y="1237679"/>
            <a:ext cx="3327591" cy="43674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7" y="1232756"/>
            <a:ext cx="3443438" cy="45195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2713" y="5625030"/>
            <a:ext cx="8247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Dominated modes for longitudinal: </a:t>
            </a:r>
          </a:p>
          <a:p>
            <a:r>
              <a:rPr lang="fr-FR" altLang="zh-CN" sz="2400" dirty="0" smtClean="0"/>
              <a:t>1. mode </a:t>
            </a:r>
            <a:r>
              <a:rPr lang="fr-FR" altLang="zh-CN" sz="2400" dirty="0"/>
              <a:t>13(dipole) and mode 18(quadrupole</a:t>
            </a:r>
            <a:r>
              <a:rPr lang="fr-FR" altLang="zh-CN" sz="2400" dirty="0" smtClean="0"/>
              <a:t>)</a:t>
            </a:r>
          </a:p>
          <a:p>
            <a:r>
              <a:rPr lang="en-US" altLang="zh-CN" sz="2400" dirty="0" smtClean="0"/>
              <a:t>2</a:t>
            </a:r>
            <a:r>
              <a:rPr lang="en-US" altLang="zh-CN" sz="2400" dirty="0"/>
              <a:t>. The digital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filter should suppress the dipole and quadrupole oscillations </a:t>
            </a:r>
            <a:r>
              <a:rPr lang="en-US" altLang="zh-CN" sz="2400" dirty="0" smtClean="0"/>
              <a:t>simultaneously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87624" y="212322"/>
            <a:ext cx="4990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</a:rPr>
              <a:t>Longitudinal Mode of HLSII </a:t>
            </a:r>
            <a:r>
              <a:rPr lang="en-US" altLang="zh-CN" sz="4400" baseline="0" dirty="0" smtClean="0">
                <a:solidFill>
                  <a:schemeClr val="bg1"/>
                </a:solidFill>
              </a:rPr>
              <a:t> 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7360" y="184298"/>
            <a:ext cx="6922971" cy="631844"/>
          </a:xfrm>
        </p:spPr>
        <p:txBody>
          <a:bodyPr>
            <a:normAutofit/>
          </a:bodyPr>
          <a:lstStyle/>
          <a:p>
            <a:r>
              <a:rPr lang="en-US" altLang="zh-CN" sz="2800" dirty="0" err="1" smtClean="0"/>
              <a:t>Stripline</a:t>
            </a:r>
            <a:r>
              <a:rPr lang="en-US" altLang="zh-CN" sz="2800" dirty="0" smtClean="0"/>
              <a:t> type transverse kicker</a:t>
            </a:r>
            <a:endParaRPr lang="zh-CN" altLang="en-US" sz="2800" dirty="0"/>
          </a:p>
        </p:txBody>
      </p:sp>
      <p:pic>
        <p:nvPicPr>
          <p:cNvPr id="35841" name="Picture 1" descr="A`MRDQ)ZLD2T$PQ@W0@@%N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2160" y="1112717"/>
            <a:ext cx="2797785" cy="162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" name="Picture 7" descr="C:\Users\ustc\Documents\Tencent Files\1522470362\Image\A[4B69}Y3JG)N$23I_GC1O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5976" y="3465004"/>
            <a:ext cx="4788024" cy="2556013"/>
          </a:xfrm>
          <a:prstGeom prst="rect">
            <a:avLst/>
          </a:prstGeom>
          <a:noFill/>
        </p:spPr>
      </p:pic>
      <p:pic>
        <p:nvPicPr>
          <p:cNvPr id="4" name="Picture 8" descr="C:\Users\ustc\Documents\Tencent Files\1522470362\Image\7@3YDII~7]3UJ3RIA2G_)$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5516" y="1333895"/>
            <a:ext cx="5429256" cy="1477470"/>
          </a:xfrm>
          <a:prstGeom prst="rect">
            <a:avLst/>
          </a:prstGeom>
          <a:noFill/>
        </p:spPr>
      </p:pic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61999"/>
              </p:ext>
            </p:extLst>
          </p:nvPr>
        </p:nvGraphicFramePr>
        <p:xfrm>
          <a:off x="-392876" y="3329118"/>
          <a:ext cx="5029200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r:id="rId7" imgW="5852160" imgH="2926080" progId="">
                  <p:embed/>
                </p:oleObj>
              </mc:Choice>
              <mc:Fallback>
                <p:oleObj r:id="rId7" imgW="5852160" imgH="2926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2876" y="3329118"/>
                        <a:ext cx="5029200" cy="250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444912" y="5790184"/>
            <a:ext cx="3073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Simulation of shunt impedance</a:t>
            </a:r>
            <a:r>
              <a:rPr lang="en-US" altLang="zh-CN" sz="2400" baseline="0" dirty="0" smtClean="0"/>
              <a:t> </a:t>
            </a:r>
            <a:endParaRPr lang="zh-CN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666960" y="2891843"/>
            <a:ext cx="37401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Simulation </a:t>
            </a:r>
            <a:r>
              <a:rPr lang="en-US" altLang="zh-CN" dirty="0" smtClean="0"/>
              <a:t>of </a:t>
            </a:r>
            <a:r>
              <a:rPr lang="en-US" dirty="0" smtClean="0"/>
              <a:t>2D </a:t>
            </a:r>
            <a:r>
              <a:rPr lang="en-US" dirty="0"/>
              <a:t>electric field distribution by </a:t>
            </a:r>
            <a:r>
              <a:rPr lang="en-US" dirty="0" smtClean="0"/>
              <a:t>Poisson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前进箭头 1212">
            <a:extLst>
              <a:ext uri="{FF2B5EF4-FFF2-40B4-BE49-F238E27FC236}">
                <a16:creationId xmlns:a16="http://schemas.microsoft.com/office/drawing/2014/main" xmlns="" id="{406A856D-35CD-435A-B020-47B1420E0B71}"/>
              </a:ext>
            </a:extLst>
          </p:cNvPr>
          <p:cNvSpPr/>
          <p:nvPr/>
        </p:nvSpPr>
        <p:spPr bwMode="auto">
          <a:xfrm>
            <a:off x="1905596" y="2459581"/>
            <a:ext cx="1630080" cy="32284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088" y="459411"/>
              </a:cxn>
              <a:cxn ang="0">
                <a:pos x="0" y="918822"/>
              </a:cxn>
              <a:cxn ang="0">
                <a:pos x="0" y="0"/>
              </a:cxn>
            </a:cxnLst>
            <a:rect l="0" t="0" r="r" b="b"/>
            <a:pathLst>
              <a:path w="792088" h="918822">
                <a:moveTo>
                  <a:pt x="0" y="0"/>
                </a:moveTo>
                <a:lnTo>
                  <a:pt x="792088" y="459411"/>
                </a:lnTo>
                <a:lnTo>
                  <a:pt x="0" y="918822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6000"/>
            </a:sysClr>
          </a:solidFill>
          <a:ln w="9525">
            <a:noFill/>
            <a:round/>
          </a:ln>
          <a:effectLst>
            <a:outerShdw blurRad="355600" dist="190500" dir="5460000" algn="ctr" rotWithShape="0">
              <a:srgbClr val="000000">
                <a:alpha val="91000"/>
              </a:srgb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28" kern="0">
              <a:solidFill>
                <a:sysClr val="windowText" lastClr="000000"/>
              </a:solidFill>
            </a:endParaRPr>
          </a:p>
        </p:txBody>
      </p:sp>
      <p:sp>
        <p:nvSpPr>
          <p:cNvPr id="5" name="前进箭头 1212">
            <a:extLst>
              <a:ext uri="{FF2B5EF4-FFF2-40B4-BE49-F238E27FC236}">
                <a16:creationId xmlns:a16="http://schemas.microsoft.com/office/drawing/2014/main" xmlns="" id="{CCA00668-B41A-44D7-9420-E20A314E07FE}"/>
              </a:ext>
            </a:extLst>
          </p:cNvPr>
          <p:cNvSpPr/>
          <p:nvPr/>
        </p:nvSpPr>
        <p:spPr bwMode="auto">
          <a:xfrm rot="10800000">
            <a:off x="282716" y="1791420"/>
            <a:ext cx="1630080" cy="322704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088" y="459411"/>
              </a:cxn>
              <a:cxn ang="0">
                <a:pos x="0" y="918822"/>
              </a:cxn>
              <a:cxn ang="0">
                <a:pos x="0" y="0"/>
              </a:cxn>
            </a:cxnLst>
            <a:rect l="0" t="0" r="r" b="b"/>
            <a:pathLst>
              <a:path w="792088" h="918822">
                <a:moveTo>
                  <a:pt x="0" y="0"/>
                </a:moveTo>
                <a:lnTo>
                  <a:pt x="792088" y="459411"/>
                </a:lnTo>
                <a:lnTo>
                  <a:pt x="0" y="91882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</a:ln>
          <a:effectLst>
            <a:outerShdw blurRad="355600" dist="190500" dir="5460000" algn="ctr" rotWithShape="0">
              <a:srgbClr val="000000">
                <a:alpha val="91000"/>
              </a:srgb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28" kern="0">
              <a:solidFill>
                <a:sysClr val="windowText" lastClr="00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4A93D2F0-C625-4C9F-962D-789F50949DC1}"/>
              </a:ext>
            </a:extLst>
          </p:cNvPr>
          <p:cNvSpPr/>
          <p:nvPr/>
        </p:nvSpPr>
        <p:spPr>
          <a:xfrm>
            <a:off x="969597" y="3075901"/>
            <a:ext cx="936000" cy="659520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28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1099C49-BE4C-4761-A739-BCE4E184EB6E}"/>
              </a:ext>
            </a:extLst>
          </p:cNvPr>
          <p:cNvSpPr/>
          <p:nvPr/>
        </p:nvSpPr>
        <p:spPr>
          <a:xfrm>
            <a:off x="1912796" y="3481980"/>
            <a:ext cx="936000" cy="658080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28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文本框 5">
            <a:extLst>
              <a:ext uri="{FF2B5EF4-FFF2-40B4-BE49-F238E27FC236}">
                <a16:creationId xmlns:a16="http://schemas.microsoft.com/office/drawing/2014/main" xmlns="" id="{57A8A18B-5B31-4169-AE95-75233AE458A7}"/>
              </a:ext>
            </a:extLst>
          </p:cNvPr>
          <p:cNvSpPr txBox="1"/>
          <p:nvPr/>
        </p:nvSpPr>
        <p:spPr>
          <a:xfrm>
            <a:off x="1097756" y="2800860"/>
            <a:ext cx="567784" cy="55207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8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xmlns="" id="{BB594C99-3597-410F-82AE-D64D5E9F5500}"/>
              </a:ext>
            </a:extLst>
          </p:cNvPr>
          <p:cNvSpPr txBox="1"/>
          <p:nvPr/>
        </p:nvSpPr>
        <p:spPr>
          <a:xfrm>
            <a:off x="2051036" y="3697980"/>
            <a:ext cx="567784" cy="55207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8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10" name="文本框 7">
            <a:extLst>
              <a:ext uri="{FF2B5EF4-FFF2-40B4-BE49-F238E27FC236}">
                <a16:creationId xmlns:a16="http://schemas.microsoft.com/office/drawing/2014/main" xmlns="" id="{409D343F-75C2-48DF-B21A-B7D35F8C71E3}"/>
              </a:ext>
            </a:extLst>
          </p:cNvPr>
          <p:cNvSpPr txBox="1"/>
          <p:nvPr/>
        </p:nvSpPr>
        <p:spPr>
          <a:xfrm>
            <a:off x="1332476" y="3430140"/>
            <a:ext cx="1242720" cy="29751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kern="0" dirty="0">
                <a:solidFill>
                  <a:sysClr val="window" lastClr="FFFFFF"/>
                </a:solidFill>
              </a:rPr>
              <a:t>Contents</a:t>
            </a:r>
            <a:endParaRPr lang="zh-CN" altLang="en-US" sz="2000" kern="0" dirty="0">
              <a:solidFill>
                <a:sysClr val="window" lastClr="FFFFFF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EA9349E-D219-414A-B6E8-30A352A2313F}"/>
              </a:ext>
            </a:extLst>
          </p:cNvPr>
          <p:cNvGrpSpPr/>
          <p:nvPr/>
        </p:nvGrpSpPr>
        <p:grpSpPr>
          <a:xfrm>
            <a:off x="3792921" y="2143290"/>
            <a:ext cx="4654389" cy="797760"/>
            <a:chOff x="4536277" y="1557338"/>
            <a:chExt cx="4824413" cy="87947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E5656B7F-9B89-464C-A525-8E9943775B64}"/>
                </a:ext>
              </a:extLst>
            </p:cNvPr>
            <p:cNvSpPr/>
            <p:nvPr/>
          </p:nvSpPr>
          <p:spPr>
            <a:xfrm>
              <a:off x="4536277" y="1557338"/>
              <a:ext cx="4824413" cy="879475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76200" dist="76200" dir="5400000" algn="ctr" rotWithShape="0">
                <a:srgbClr val="000000">
                  <a:alpha val="91000"/>
                </a:srgb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903" b="1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文本框 10">
              <a:extLst>
                <a:ext uri="{FF2B5EF4-FFF2-40B4-BE49-F238E27FC236}">
                  <a16:creationId xmlns:a16="http://schemas.microsoft.com/office/drawing/2014/main" xmlns="" id="{A85EF7E2-3326-4241-AF0B-34C667C5B21F}"/>
                </a:ext>
              </a:extLst>
            </p:cNvPr>
            <p:cNvSpPr txBox="1"/>
            <p:nvPr/>
          </p:nvSpPr>
          <p:spPr>
            <a:xfrm>
              <a:off x="5018877" y="1778832"/>
              <a:ext cx="3784400" cy="430136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03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 </a:t>
              </a:r>
              <a:r>
                <a:rPr lang="en-US" altLang="zh-CN" sz="2903" b="1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Motivation</a:t>
              </a:r>
              <a:endParaRPr lang="zh-CN" altLang="en-US" sz="2903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5FEDC5E-CC3F-4653-AF91-8A5DBA27BB9D}"/>
              </a:ext>
            </a:extLst>
          </p:cNvPr>
          <p:cNvGrpSpPr/>
          <p:nvPr/>
        </p:nvGrpSpPr>
        <p:grpSpPr>
          <a:xfrm>
            <a:off x="3791208" y="3074025"/>
            <a:ext cx="4654460" cy="797760"/>
            <a:chOff x="4679950" y="4303713"/>
            <a:chExt cx="4824413" cy="879475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F568AC6F-423B-482A-B6C2-7BC7376BCCE6}"/>
                </a:ext>
              </a:extLst>
            </p:cNvPr>
            <p:cNvSpPr/>
            <p:nvPr/>
          </p:nvSpPr>
          <p:spPr>
            <a:xfrm>
              <a:off x="4679950" y="4303713"/>
              <a:ext cx="4824413" cy="879475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77800" dist="76200" dir="5400000" algn="ctr" rotWithShape="0">
                <a:srgbClr val="000000">
                  <a:alpha val="90000"/>
                </a:srgb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903" b="1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文本框 13">
              <a:extLst>
                <a:ext uri="{FF2B5EF4-FFF2-40B4-BE49-F238E27FC236}">
                  <a16:creationId xmlns:a16="http://schemas.microsoft.com/office/drawing/2014/main" xmlns="" id="{6310B9A5-F565-444C-AAF6-B52B4E963C3B}"/>
                </a:ext>
              </a:extLst>
            </p:cNvPr>
            <p:cNvSpPr txBox="1"/>
            <p:nvPr/>
          </p:nvSpPr>
          <p:spPr>
            <a:xfrm>
              <a:off x="5140324" y="4525207"/>
              <a:ext cx="4192748" cy="430136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03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 Beam feedback Developing</a:t>
              </a:r>
              <a:endParaRPr lang="zh-CN" altLang="en-US" sz="2903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779C9437-266D-4DAA-B3F9-029AF77B2C4D}"/>
              </a:ext>
            </a:extLst>
          </p:cNvPr>
          <p:cNvGrpSpPr/>
          <p:nvPr/>
        </p:nvGrpSpPr>
        <p:grpSpPr>
          <a:xfrm>
            <a:off x="3792921" y="4004761"/>
            <a:ext cx="4654462" cy="797760"/>
            <a:chOff x="4679950" y="4303713"/>
            <a:chExt cx="4824413" cy="879475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E291ACC0-1E2A-48B8-B3C8-1CA1D2641D34}"/>
                </a:ext>
              </a:extLst>
            </p:cNvPr>
            <p:cNvSpPr/>
            <p:nvPr/>
          </p:nvSpPr>
          <p:spPr>
            <a:xfrm>
              <a:off x="4679950" y="4303713"/>
              <a:ext cx="4824413" cy="879475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77800" dist="76200" dir="5400000" algn="ctr" rotWithShape="0">
                <a:srgbClr val="000000">
                  <a:alpha val="90000"/>
                </a:srgb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903" b="1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" name="文本框 13">
              <a:extLst>
                <a:ext uri="{FF2B5EF4-FFF2-40B4-BE49-F238E27FC236}">
                  <a16:creationId xmlns:a16="http://schemas.microsoft.com/office/drawing/2014/main" xmlns="" id="{44E4B7D9-1221-4CF4-A885-473E5DF82DF9}"/>
                </a:ext>
              </a:extLst>
            </p:cNvPr>
            <p:cNvSpPr txBox="1"/>
            <p:nvPr/>
          </p:nvSpPr>
          <p:spPr>
            <a:xfrm>
              <a:off x="5140325" y="4525207"/>
              <a:ext cx="4190971" cy="430136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03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 IP </a:t>
              </a:r>
              <a:r>
                <a:rPr lang="en-US" altLang="zh-CN" sz="2903" b="1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feedback study</a:t>
              </a:r>
              <a:endParaRPr lang="zh-CN" altLang="en-US" sz="2903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779C9437-266D-4DAA-B3F9-029AF77B2C4D}"/>
              </a:ext>
            </a:extLst>
          </p:cNvPr>
          <p:cNvGrpSpPr/>
          <p:nvPr/>
        </p:nvGrpSpPr>
        <p:grpSpPr>
          <a:xfrm>
            <a:off x="3791209" y="4935496"/>
            <a:ext cx="4654389" cy="797760"/>
            <a:chOff x="4679950" y="4303713"/>
            <a:chExt cx="4824413" cy="879475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E291ACC0-1E2A-48B8-B3C8-1CA1D2641D34}"/>
                </a:ext>
              </a:extLst>
            </p:cNvPr>
            <p:cNvSpPr/>
            <p:nvPr/>
          </p:nvSpPr>
          <p:spPr>
            <a:xfrm>
              <a:off x="4679950" y="4303713"/>
              <a:ext cx="4824413" cy="879475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77800" dist="76200" dir="5400000" algn="ctr" rotWithShape="0">
                <a:srgbClr val="000000">
                  <a:alpha val="90000"/>
                </a:srgb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903" b="1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文本框 13">
              <a:extLst>
                <a:ext uri="{FF2B5EF4-FFF2-40B4-BE49-F238E27FC236}">
                  <a16:creationId xmlns:a16="http://schemas.microsoft.com/office/drawing/2014/main" xmlns="" id="{44E4B7D9-1221-4CF4-A885-473E5DF82DF9}"/>
                </a:ext>
              </a:extLst>
            </p:cNvPr>
            <p:cNvSpPr txBox="1"/>
            <p:nvPr/>
          </p:nvSpPr>
          <p:spPr>
            <a:xfrm>
              <a:off x="5140324" y="4525207"/>
              <a:ext cx="4296337" cy="430136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03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 S</a:t>
              </a:r>
              <a:r>
                <a:rPr lang="en-US" altLang="zh-CN" sz="2903" b="1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ummary</a:t>
              </a:r>
              <a:endParaRPr lang="zh-CN" altLang="en-US" sz="2903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2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5079" y="226749"/>
            <a:ext cx="6682494" cy="582594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Pill-box</a:t>
            </a:r>
            <a:r>
              <a:rPr lang="zh-CN" altLang="en-US" sz="3600" dirty="0" smtClean="0"/>
              <a:t>  </a:t>
            </a:r>
            <a:r>
              <a:rPr lang="en-US" altLang="zh-CN" sz="3600" dirty="0" smtClean="0"/>
              <a:t>type longitudinal kicker</a:t>
            </a:r>
            <a:endParaRPr lang="zh-CN" altLang="en-US" sz="3600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133608"/>
              </p:ext>
            </p:extLst>
          </p:nvPr>
        </p:nvGraphicFramePr>
        <p:xfrm>
          <a:off x="539552" y="1080603"/>
          <a:ext cx="3552854" cy="3001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4" name="Picture" r:id="rId4" imgW="3788222" imgH="3179435" progId="Word.Picture.8">
                  <p:embed/>
                </p:oleObj>
              </mc:Choice>
              <mc:Fallback>
                <p:oleObj name="Picture" r:id="rId4" imgW="3788222" imgH="3179435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080603"/>
                        <a:ext cx="3552854" cy="300187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220072" y="3751227"/>
            <a:ext cx="29049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Simulation model using HFSS</a:t>
            </a:r>
            <a:endParaRPr lang="zh-CN" altLang="en-US" sz="2400" dirty="0"/>
          </a:p>
        </p:txBody>
      </p:sp>
      <p:pic>
        <p:nvPicPr>
          <p:cNvPr id="34825" name="Picture 9" descr="E_field_distribu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7960" y="1560195"/>
            <a:ext cx="3414807" cy="197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866803"/>
              </p:ext>
            </p:extLst>
          </p:nvPr>
        </p:nvGraphicFramePr>
        <p:xfrm>
          <a:off x="552808" y="4568609"/>
          <a:ext cx="3143272" cy="2289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5" name="Picture" r:id="rId7" imgW="3998468" imgH="2898910" progId="Word.Picture.8">
                  <p:embed/>
                </p:oleObj>
              </mc:Choice>
              <mc:Fallback>
                <p:oleObj name="Picture" r:id="rId7" imgW="3998468" imgH="289891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808" y="4568609"/>
                        <a:ext cx="3143272" cy="2289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0" descr="C:\Users\ustc\AppData\Roaming\Tencent\Users\1522470362\QQ\WinTemp\RichOle\MTPSID)HLCV%I5JK1}X})E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92406" y="5049180"/>
            <a:ext cx="5009901" cy="1074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32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773364"/>
              </p:ext>
            </p:extLst>
          </p:nvPr>
        </p:nvGraphicFramePr>
        <p:xfrm>
          <a:off x="4463988" y="4013736"/>
          <a:ext cx="391477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5" r:id="rId4" imgW="3657600" imgH="2194560" progId="">
                  <p:embed/>
                </p:oleObj>
              </mc:Choice>
              <mc:Fallback>
                <p:oleObj r:id="rId4" imgW="3657600" imgH="2194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988" y="4013736"/>
                        <a:ext cx="3914775" cy="233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100597" y="6357193"/>
            <a:ext cx="91618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</a:rPr>
              <a:t>M</a:t>
            </a:r>
            <a:r>
              <a:rPr lang="en-US" altLang="zh-CN" sz="2400" dirty="0" smtClean="0">
                <a:solidFill>
                  <a:srgbClr val="002060"/>
                </a:solidFill>
              </a:rPr>
              <a:t>easured </a:t>
            </a:r>
            <a:r>
              <a:rPr lang="en-US" altLang="zh-CN" sz="2400" dirty="0">
                <a:solidFill>
                  <a:srgbClr val="002060"/>
                </a:solidFill>
              </a:rPr>
              <a:t>and simulated distribution of the square of the electric field along the central z-axis.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404287"/>
              </p:ext>
            </p:extLst>
          </p:nvPr>
        </p:nvGraphicFramePr>
        <p:xfrm>
          <a:off x="655940" y="4172029"/>
          <a:ext cx="3555393" cy="2298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6" name="Visio" r:id="rId6" imgW="10294564" imgH="6700669" progId="Visio.Drawing.11">
                  <p:embed/>
                </p:oleObj>
              </mc:Choice>
              <mc:Fallback>
                <p:oleObj name="Visio" r:id="rId6" imgW="10294564" imgH="670066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40" y="4172029"/>
                        <a:ext cx="3555393" cy="22984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723233"/>
              </p:ext>
            </p:extLst>
          </p:nvPr>
        </p:nvGraphicFramePr>
        <p:xfrm>
          <a:off x="295275" y="1311222"/>
          <a:ext cx="42767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7" name="Visio" r:id="rId8" imgW="5676256" imgH="2215235" progId="Visio.Drawing.11">
                  <p:embed/>
                </p:oleObj>
              </mc:Choice>
              <mc:Fallback>
                <p:oleObj name="Visio" r:id="rId8" imgW="5676256" imgH="221523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1311222"/>
                        <a:ext cx="4276725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541695"/>
              </p:ext>
            </p:extLst>
          </p:nvPr>
        </p:nvGraphicFramePr>
        <p:xfrm>
          <a:off x="4347555" y="1082418"/>
          <a:ext cx="491490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8" r:id="rId10" imgW="4389120" imgH="2194560" progId="">
                  <p:embed/>
                </p:oleObj>
              </mc:Choice>
              <mc:Fallback>
                <p:oleObj r:id="rId10" imgW="4389120" imgH="2194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7555" y="1082418"/>
                        <a:ext cx="4914900" cy="245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899592" y="3412647"/>
            <a:ext cx="6312049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S11 parameter measurement for each port of longitudinal kicker</a:t>
            </a:r>
            <a:endParaRPr lang="zh-CN" altLang="en-US" sz="2800" dirty="0" smtClean="0">
              <a:solidFill>
                <a:srgbClr val="002060"/>
              </a:solidFill>
              <a:cs typeface="宋体" pitchFamily="2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261026"/>
              </p:ext>
            </p:extLst>
          </p:nvPr>
        </p:nvGraphicFramePr>
        <p:xfrm>
          <a:off x="7252355" y="5043795"/>
          <a:ext cx="1524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9" r:id="rId12" imgW="1524000" imgH="431800" progId="Equation.3">
                  <p:embed/>
                </p:oleObj>
              </mc:Choice>
              <mc:Fallback>
                <p:oleObj r:id="rId12" imgW="1524000" imgH="431800" progId="Equation.3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2355" y="5043795"/>
                        <a:ext cx="1524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1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Basic idea of IP feedback system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3585"/>
            <a:ext cx="9144000" cy="322619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5760" y="1272427"/>
            <a:ext cx="889248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Maintaining the beams of a two-ring collider in head-on collision requires an active feedback that moves one beam relative to the other to seek maximum luminosity</a:t>
            </a:r>
            <a:r>
              <a:rPr lang="zh-CN" altLang="en-US" sz="2800" dirty="0" smtClean="0"/>
              <a:t>. </a:t>
            </a:r>
            <a:endParaRPr lang="en-US" altLang="zh-CN" sz="2800" dirty="0" smtClean="0"/>
          </a:p>
        </p:txBody>
      </p:sp>
      <p:sp>
        <p:nvSpPr>
          <p:cNvPr id="5" name="矩形 4"/>
          <p:cNvSpPr/>
          <p:nvPr/>
        </p:nvSpPr>
        <p:spPr>
          <a:xfrm>
            <a:off x="215516" y="5688393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To maximize luminosity, a feedback system adjusts the relative transverse (x, y) position and vertical angle (y') (y' is sensitive due to the small aspect ratio (y/x) of the beams at the IP)  at the interaction point (IP) to find the horizontal offset that maximizes luminosity. </a:t>
            </a:r>
          </a:p>
        </p:txBody>
      </p:sp>
    </p:spTree>
    <p:extLst>
      <p:ext uri="{BB962C8B-B14F-4D97-AF65-F5344CB8AC3E}">
        <p14:creationId xmlns:p14="http://schemas.microsoft.com/office/powerpoint/2010/main" val="16260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3" y="2960948"/>
            <a:ext cx="8731235" cy="37629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685856" cy="563563"/>
          </a:xfrm>
        </p:spPr>
        <p:txBody>
          <a:bodyPr/>
          <a:lstStyle/>
          <a:p>
            <a:r>
              <a:rPr lang="en-US" altLang="zh-CN" dirty="0" smtClean="0"/>
              <a:t>Some </a:t>
            </a:r>
            <a:r>
              <a:rPr lang="en-US" altLang="zh-CN" dirty="0" err="1" smtClean="0"/>
              <a:t>priliminary</a:t>
            </a:r>
            <a:r>
              <a:rPr lang="en-US" altLang="zh-CN" dirty="0" smtClean="0"/>
              <a:t> </a:t>
            </a:r>
            <a:r>
              <a:rPr lang="en-US" altLang="zh-CN" dirty="0"/>
              <a:t>commissioning result </a:t>
            </a:r>
            <a:r>
              <a:rPr lang="en-US" altLang="zh-CN" dirty="0" smtClean="0"/>
              <a:t>of </a:t>
            </a:r>
            <a:r>
              <a:rPr lang="en-US" altLang="zh-CN" dirty="0" err="1" smtClean="0"/>
              <a:t>SuperKEKB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77999" y="1368945"/>
            <a:ext cx="38879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When the beam is dithered around the “center,” where luminosity peaks, luminosity drops on either side of the peak, giving a modulation at </a:t>
            </a:r>
            <a:r>
              <a:rPr lang="zh-CN" altLang="en-US" sz="2400" dirty="0" smtClean="0"/>
              <a:t>2</a:t>
            </a:r>
            <a:r>
              <a:rPr lang="en-US" altLang="zh-CN" sz="2400" dirty="0" err="1" smtClean="0"/>
              <a:t>wx</a:t>
            </a:r>
            <a:r>
              <a:rPr lang="zh-CN" altLang="en-US" sz="2400" dirty="0" smtClean="0"/>
              <a:t> </a:t>
            </a:r>
            <a:r>
              <a:rPr lang="zh-CN" altLang="en-US" sz="2400" dirty="0"/>
              <a:t>. When dithered off center, there is additional modulation at the fundamental.</a:t>
            </a:r>
          </a:p>
        </p:txBody>
      </p:sp>
      <p:sp>
        <p:nvSpPr>
          <p:cNvPr id="7" name="矩形 6"/>
          <p:cNvSpPr/>
          <p:nvPr/>
        </p:nvSpPr>
        <p:spPr>
          <a:xfrm>
            <a:off x="4391980" y="1200529"/>
            <a:ext cx="47520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</a:rPr>
              <a:t>Modulate IP positions and angles with a sinusoidal signal (~60Hz) and detect the frequency and phase response of luminosity monitor using lock-in amplifiers</a:t>
            </a:r>
            <a:r>
              <a:rPr lang="zh-CN" altLang="en-US" sz="2400" dirty="0" smtClean="0">
                <a:solidFill>
                  <a:srgbClr val="002060"/>
                </a:solidFill>
              </a:rPr>
              <a:t>. </a:t>
            </a:r>
            <a:r>
              <a:rPr lang="en-US" altLang="zh-CN" sz="2400" dirty="0" smtClean="0">
                <a:solidFill>
                  <a:srgbClr val="002060"/>
                </a:solidFill>
              </a:rPr>
              <a:t>In </a:t>
            </a:r>
            <a:r>
              <a:rPr lang="en-US" altLang="zh-CN" sz="2400" dirty="0">
                <a:solidFill>
                  <a:srgbClr val="002060"/>
                </a:solidFill>
              </a:rPr>
              <a:t>the dithering feedback loop, the offset at the IP is adjusted at each feedback cycle to minimize the amplitude of the fundamental harmonics in the luminosity signal.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845" y="3262632"/>
            <a:ext cx="5326237" cy="88027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222964" y="6446851"/>
            <a:ext cx="21649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Courtesy of Dr. </a:t>
            </a:r>
            <a:r>
              <a:rPr lang="zh-CN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M. </a:t>
            </a:r>
            <a:r>
              <a:rPr lang="zh-CN" altLang="en-US" dirty="0" smtClean="0">
                <a:solidFill>
                  <a:srgbClr val="0070C0"/>
                </a:solidFill>
              </a:rPr>
              <a:t>Tobiyama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Essential study for IP feedback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79512" y="1332742"/>
            <a:ext cx="853294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1</a:t>
            </a:r>
            <a:r>
              <a:rPr lang="en-US" altLang="zh-CN" sz="2400" dirty="0" smtClean="0"/>
              <a:t>.Fast luminosity monitor</a:t>
            </a:r>
          </a:p>
          <a:p>
            <a:endParaRPr lang="en-US" altLang="zh-CN" sz="2400" dirty="0" smtClean="0"/>
          </a:p>
          <a:p>
            <a:r>
              <a:rPr lang="en-US" altLang="zh-CN" sz="2400" dirty="0"/>
              <a:t>-- Radiative </a:t>
            </a:r>
            <a:r>
              <a:rPr lang="en-US" altLang="zh-CN" sz="2400" dirty="0" err="1"/>
              <a:t>Bhabha</a:t>
            </a:r>
            <a:r>
              <a:rPr lang="en-US" altLang="zh-CN" sz="2400" dirty="0"/>
              <a:t> scattering in the very forward direction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baseline="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. </a:t>
            </a:r>
            <a:r>
              <a:rPr lang="en-US" altLang="zh-CN" sz="2400" dirty="0" smtClean="0"/>
              <a:t>Dithering system</a:t>
            </a:r>
            <a:r>
              <a:rPr lang="en-US" altLang="zh-CN" sz="2400" baseline="0" dirty="0" smtClean="0"/>
              <a:t> </a:t>
            </a:r>
            <a:endParaRPr lang="en-US" altLang="zh-CN" sz="2400" dirty="0" smtClean="0"/>
          </a:p>
          <a:p>
            <a:r>
              <a:rPr lang="en-US" altLang="zh-CN" sz="2400" dirty="0" smtClean="0"/>
              <a:t>--</a:t>
            </a:r>
            <a:r>
              <a:rPr lang="zh-CN" altLang="en-US" sz="2400" dirty="0" smtClean="0"/>
              <a:t>A </a:t>
            </a:r>
            <a:r>
              <a:rPr lang="zh-CN" altLang="en-US" sz="2400" dirty="0"/>
              <a:t>lock-in amplifier determines the luminosity component at the drive frequency. Beam offsets in all three coordinates can be measured simultaneously by using three frequencies, one per coordinate, and three lock-ins. 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zh-CN" altLang="en-US" sz="2400" dirty="0"/>
          </a:p>
          <a:p>
            <a:r>
              <a:rPr lang="en-US" altLang="zh-CN" sz="2400" dirty="0" smtClean="0"/>
              <a:t>--</a:t>
            </a:r>
            <a:r>
              <a:rPr lang="zh-CN" altLang="en-US" sz="2400" dirty="0" smtClean="0"/>
              <a:t>Horizontal </a:t>
            </a:r>
            <a:r>
              <a:rPr lang="zh-CN" altLang="en-US" sz="2400" dirty="0"/>
              <a:t>and vertical pairs of </a:t>
            </a:r>
            <a:r>
              <a:rPr lang="zh-CN" altLang="en-US" sz="2400" dirty="0" smtClean="0"/>
              <a:t> </a:t>
            </a:r>
            <a:r>
              <a:rPr lang="zh-CN" altLang="en-US" sz="2400" dirty="0"/>
              <a:t>air-core coils are added at four locations surrounding the IP, on vacuum chambers for rapid field penetration. These coils do not maintain the beam position, but only drive the oscillation</a:t>
            </a:r>
            <a:r>
              <a:rPr lang="zh-CN" altLang="en-US" sz="2400" dirty="0" smtClean="0"/>
              <a:t>.</a:t>
            </a:r>
            <a:endParaRPr lang="en-US" altLang="zh-CN" sz="2400" dirty="0" smtClean="0"/>
          </a:p>
          <a:p>
            <a:endParaRPr lang="en-US" altLang="zh-CN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388" y="1664803"/>
            <a:ext cx="971600" cy="8636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268" y="1332742"/>
            <a:ext cx="1313648" cy="11957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5407901"/>
            <a:ext cx="1692188" cy="10699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3783125"/>
            <a:ext cx="2298818" cy="5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6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altLang="zh-CN" sz="2400" dirty="0"/>
              <a:t>B</a:t>
            </a:r>
            <a:r>
              <a:rPr lang="en-US" altLang="zh-CN" sz="2400" dirty="0" smtClean="0"/>
              <a:t>unch by bunch feedback systems are quite essential for STCF to suppress the coupled-bunch instabilities and they are under developing. </a:t>
            </a:r>
          </a:p>
          <a:p>
            <a:pPr lvl="1"/>
            <a:r>
              <a:rPr lang="en-US" altLang="zh-CN" sz="2000" dirty="0" smtClean="0">
                <a:solidFill>
                  <a:srgbClr val="002060"/>
                </a:solidFill>
              </a:rPr>
              <a:t>RF processor</a:t>
            </a:r>
          </a:p>
          <a:p>
            <a:pPr lvl="1"/>
            <a:r>
              <a:rPr lang="en-US" altLang="zh-CN" sz="2000" dirty="0" smtClean="0">
                <a:solidFill>
                  <a:srgbClr val="002060"/>
                </a:solidFill>
              </a:rPr>
              <a:t>Digital feedback processor</a:t>
            </a:r>
          </a:p>
          <a:p>
            <a:pPr lvl="1"/>
            <a:r>
              <a:rPr lang="en-US" altLang="zh-CN" sz="2000" dirty="0">
                <a:solidFill>
                  <a:srgbClr val="002060"/>
                </a:solidFill>
              </a:rPr>
              <a:t>K</a:t>
            </a:r>
            <a:r>
              <a:rPr lang="en-US" altLang="zh-CN" sz="2000" dirty="0" smtClean="0">
                <a:solidFill>
                  <a:srgbClr val="002060"/>
                </a:solidFill>
              </a:rPr>
              <a:t>ickers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IP feedback is important to maximize luminosity for STCF, and it will be studied and it needs collaboration with other labs.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8669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89867"/>
            <a:ext cx="4310594" cy="296854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098" y="3609020"/>
            <a:ext cx="4501377" cy="28213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310" y="1196752"/>
            <a:ext cx="4068165" cy="218633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4444856"/>
            <a:ext cx="4283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Multi-bunch collective phenomena are </a:t>
            </a:r>
            <a:r>
              <a:rPr lang="en-US" altLang="zh-CN" dirty="0"/>
              <a:t>a</a:t>
            </a:r>
            <a:r>
              <a:rPr lang="zh-CN" altLang="en-US" dirty="0" smtClean="0"/>
              <a:t> </a:t>
            </a:r>
            <a:r>
              <a:rPr lang="en-US" altLang="zh-CN" dirty="0"/>
              <a:t>big</a:t>
            </a:r>
            <a:r>
              <a:rPr lang="zh-CN" altLang="en-US" dirty="0" smtClean="0"/>
              <a:t> </a:t>
            </a:r>
            <a:r>
              <a:rPr lang="zh-CN" altLang="en-US" dirty="0"/>
              <a:t>limitation to high current operation in storage rings: 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--</a:t>
            </a:r>
            <a:r>
              <a:rPr lang="zh-CN" altLang="en-US" dirty="0" smtClean="0">
                <a:solidFill>
                  <a:srgbClr val="002060"/>
                </a:solidFill>
              </a:rPr>
              <a:t>transverse </a:t>
            </a:r>
            <a:r>
              <a:rPr lang="zh-CN" altLang="en-US" dirty="0">
                <a:solidFill>
                  <a:srgbClr val="002060"/>
                </a:solidFill>
              </a:rPr>
              <a:t>and longitudinal instabilities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--</a:t>
            </a:r>
            <a:r>
              <a:rPr lang="zh-CN" altLang="en-US" dirty="0" smtClean="0">
                <a:solidFill>
                  <a:srgbClr val="002060"/>
                </a:solidFill>
              </a:rPr>
              <a:t>beam </a:t>
            </a:r>
            <a:r>
              <a:rPr lang="zh-CN" altLang="en-US" dirty="0">
                <a:solidFill>
                  <a:srgbClr val="002060"/>
                </a:solidFill>
              </a:rPr>
              <a:t>quality deterioration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--</a:t>
            </a:r>
            <a:r>
              <a:rPr lang="zh-CN" altLang="en-US" dirty="0" smtClean="0">
                <a:solidFill>
                  <a:srgbClr val="002060"/>
                </a:solidFill>
              </a:rPr>
              <a:t>beam loss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endParaRPr lang="en-US" altLang="zh-CN" dirty="0"/>
          </a:p>
          <a:p>
            <a:r>
              <a:rPr lang="en-US" altLang="zh-CN" dirty="0"/>
              <a:t>high beam currents have been possible only by using powerful beam feedback </a:t>
            </a:r>
            <a:r>
              <a:rPr lang="en-US" altLang="zh-CN" dirty="0" smtClean="0"/>
              <a:t>systems(electron ring, positron ring, damping ring)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12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>
            <a:extLst>
              <a:ext uri="{FF2B5EF4-FFF2-40B4-BE49-F238E27FC236}">
                <a16:creationId xmlns="" xmlns:a16="http://schemas.microsoft.com/office/drawing/2014/main" id="{9339CF5D-A104-42AF-8A88-E90AA19EA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412875"/>
            <a:ext cx="8568308" cy="4897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700" dirty="0" smtClean="0"/>
              <a:t>Beam Feedback </a:t>
            </a:r>
            <a:r>
              <a:rPr lang="en-US" altLang="ja-JP" sz="2700" dirty="0"/>
              <a:t>system should handle: </a:t>
            </a:r>
          </a:p>
          <a:p>
            <a:pPr lvl="1">
              <a:lnSpc>
                <a:spcPct val="90000"/>
              </a:lnSpc>
            </a:pPr>
            <a:r>
              <a:rPr lang="en-US" altLang="ja-JP" sz="2200" dirty="0" smtClean="0">
                <a:solidFill>
                  <a:srgbClr val="002060"/>
                </a:solidFill>
              </a:rPr>
              <a:t> </a:t>
            </a:r>
            <a:r>
              <a:rPr lang="en-US" altLang="ja-JP" sz="2200" dirty="0">
                <a:solidFill>
                  <a:srgbClr val="002060"/>
                </a:solidFill>
              </a:rPr>
              <a:t>horizontal and vertical </a:t>
            </a:r>
            <a:r>
              <a:rPr lang="en-US" altLang="ja-JP" sz="2200" dirty="0" smtClean="0">
                <a:solidFill>
                  <a:srgbClr val="002060"/>
                </a:solidFill>
              </a:rPr>
              <a:t>planes, also </a:t>
            </a:r>
            <a:r>
              <a:rPr lang="en-US" altLang="ja-JP" sz="2000" dirty="0" smtClean="0">
                <a:solidFill>
                  <a:srgbClr val="002060"/>
                </a:solidFill>
              </a:rPr>
              <a:t>longitudinal plane;</a:t>
            </a:r>
            <a:endParaRPr lang="en-US" altLang="ja-JP" sz="2000" dirty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ja-JP" sz="2200" dirty="0" smtClean="0">
                <a:solidFill>
                  <a:srgbClr val="002060"/>
                </a:solidFill>
              </a:rPr>
              <a:t>various unstable modes coming from unknown sources:</a:t>
            </a:r>
          </a:p>
          <a:p>
            <a:pPr lvl="2">
              <a:lnSpc>
                <a:spcPct val="90000"/>
              </a:lnSpc>
            </a:pPr>
            <a:r>
              <a:rPr lang="en-US" altLang="ja-JP" sz="2000" dirty="0" smtClean="0">
                <a:solidFill>
                  <a:srgbClr val="002060"/>
                </a:solidFill>
              </a:rPr>
              <a:t>Resistive wall</a:t>
            </a:r>
            <a:endParaRPr lang="en-US" altLang="ja-JP" sz="2000" dirty="0">
              <a:solidFill>
                <a:srgbClr val="00206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ja-JP" sz="2000" dirty="0" smtClean="0">
                <a:solidFill>
                  <a:srgbClr val="002060"/>
                </a:solidFill>
              </a:rPr>
              <a:t>Photo electron instability</a:t>
            </a:r>
            <a:endParaRPr lang="en-US" altLang="ja-JP" sz="2000" dirty="0">
              <a:solidFill>
                <a:srgbClr val="00206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ja-JP" sz="2000" dirty="0">
                <a:solidFill>
                  <a:srgbClr val="002060"/>
                </a:solidFill>
              </a:rPr>
              <a:t>Fast ion </a:t>
            </a:r>
            <a:r>
              <a:rPr lang="en-US" altLang="ja-JP" sz="2000" dirty="0" smtClean="0">
                <a:solidFill>
                  <a:srgbClr val="002060"/>
                </a:solidFill>
              </a:rPr>
              <a:t>instability</a:t>
            </a:r>
            <a:endParaRPr lang="en-US" altLang="ja-JP" sz="2000" dirty="0">
              <a:solidFill>
                <a:srgbClr val="00206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ja-JP" sz="2000" dirty="0" smtClean="0">
                <a:solidFill>
                  <a:srgbClr val="002060"/>
                </a:solidFill>
              </a:rPr>
              <a:t>Injection </a:t>
            </a:r>
            <a:r>
              <a:rPr lang="en-US" altLang="ja-JP" sz="2000" dirty="0">
                <a:solidFill>
                  <a:srgbClr val="002060"/>
                </a:solidFill>
              </a:rPr>
              <a:t>kicker induced </a:t>
            </a:r>
            <a:r>
              <a:rPr lang="en-US" altLang="ja-JP" sz="2000" dirty="0" smtClean="0">
                <a:solidFill>
                  <a:srgbClr val="002060"/>
                </a:solidFill>
              </a:rPr>
              <a:t>oscillation</a:t>
            </a:r>
            <a:endParaRPr lang="en-US" altLang="ja-JP" sz="20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en-US" altLang="ja-JP" sz="2700" dirty="0" smtClean="0"/>
          </a:p>
          <a:p>
            <a:pPr>
              <a:lnSpc>
                <a:spcPct val="90000"/>
              </a:lnSpc>
            </a:pPr>
            <a:r>
              <a:rPr lang="en-US" altLang="ja-JP" sz="2700" dirty="0" smtClean="0"/>
              <a:t>IP Feedback system to maximize luminosity</a:t>
            </a:r>
            <a:endParaRPr lang="en-US" altLang="ja-JP" sz="2700" dirty="0"/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solidFill>
                  <a:srgbClr val="002060"/>
                </a:solidFill>
              </a:rPr>
              <a:t>A luminosity dither system is </a:t>
            </a:r>
            <a:r>
              <a:rPr lang="en-US" altLang="ja-JP" sz="2200" dirty="0" smtClean="0">
                <a:solidFill>
                  <a:srgbClr val="002060"/>
                </a:solidFill>
              </a:rPr>
              <a:t>needed </a:t>
            </a:r>
            <a:r>
              <a:rPr lang="en-US" altLang="ja-JP" sz="2200" dirty="0">
                <a:solidFill>
                  <a:srgbClr val="002060"/>
                </a:solidFill>
              </a:rPr>
              <a:t>for collision orbit </a:t>
            </a:r>
            <a:r>
              <a:rPr lang="en-US" altLang="ja-JP" sz="2200" dirty="0" smtClean="0">
                <a:solidFill>
                  <a:srgbClr val="002060"/>
                </a:solidFill>
              </a:rPr>
              <a:t>feedback, finding </a:t>
            </a:r>
            <a:r>
              <a:rPr lang="en-US" altLang="ja-JP" sz="2200" dirty="0">
                <a:solidFill>
                  <a:srgbClr val="002060"/>
                </a:solidFill>
              </a:rPr>
              <a:t>the horizontal offset at the interaction point (IP) that maximizes luminosity</a:t>
            </a:r>
            <a:r>
              <a:rPr lang="en-US" altLang="ja-JP" sz="2200" dirty="0" smtClean="0">
                <a:solidFill>
                  <a:srgbClr val="002060"/>
                </a:solidFill>
              </a:rPr>
              <a:t>.</a:t>
            </a:r>
            <a:endParaRPr lang="en-US" altLang="ja-JP" sz="2000" dirty="0" smtClean="0">
              <a:solidFill>
                <a:srgbClr val="002060"/>
              </a:solidFill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990600" y="228600"/>
            <a:ext cx="7757864" cy="563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800" baseline="0" dirty="0" smtClean="0"/>
              <a:t>Two feedback systems are needed</a:t>
            </a:r>
            <a:endParaRPr lang="zh-CN" altLang="en-US" sz="2800" baseline="0" dirty="0"/>
          </a:p>
        </p:txBody>
      </p:sp>
    </p:spTree>
    <p:extLst>
      <p:ext uri="{BB962C8B-B14F-4D97-AF65-F5344CB8AC3E}">
        <p14:creationId xmlns:p14="http://schemas.microsoft.com/office/powerpoint/2010/main" val="41595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990600" y="228600"/>
            <a:ext cx="7757864" cy="563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800" baseline="0" dirty="0" smtClean="0"/>
              <a:t>Basic idea of bunch-by-bunch feedback</a:t>
            </a:r>
            <a:endParaRPr lang="zh-CN" altLang="en-US" sz="2800" baseline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124744"/>
            <a:ext cx="4411110" cy="297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Administrator\Desktop\捕获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1287" y="3708743"/>
            <a:ext cx="5204221" cy="3073239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5076056" y="1304764"/>
            <a:ext cx="4058975" cy="239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/>
              <a:t>Coulpled</a:t>
            </a:r>
            <a:r>
              <a:rPr lang="en-US" altLang="zh-CN" sz="2800" dirty="0" smtClean="0"/>
              <a:t>-bunch </a:t>
            </a:r>
            <a:r>
              <a:rPr lang="en-US" altLang="zh-CN" sz="2800" dirty="0"/>
              <a:t>instabilities are detected using BPMs</a:t>
            </a:r>
            <a:r>
              <a:rPr lang="en-US" altLang="zh-CN" sz="2800" dirty="0" smtClean="0"/>
              <a:t>:</a:t>
            </a:r>
          </a:p>
          <a:p>
            <a:r>
              <a:rPr lang="en-US" altLang="zh-CN" sz="2800" dirty="0"/>
              <a:t>1. </a:t>
            </a:r>
            <a:r>
              <a:rPr lang="en-US" altLang="zh-CN" sz="2800" dirty="0" smtClean="0"/>
              <a:t>Multi-input </a:t>
            </a:r>
            <a:r>
              <a:rPr lang="en-US" altLang="zh-CN" sz="2800" dirty="0"/>
              <a:t>multi-output (MIMO) system of beam;</a:t>
            </a:r>
          </a:p>
          <a:p>
            <a:r>
              <a:rPr lang="en-US" altLang="zh-CN" sz="2800" dirty="0"/>
              <a:t>2. For N </a:t>
            </a:r>
            <a:r>
              <a:rPr lang="en-US" altLang="zh-CN" sz="2800" dirty="0" smtClean="0"/>
              <a:t>bunches, </a:t>
            </a:r>
            <a:r>
              <a:rPr lang="en-US" altLang="zh-CN" sz="2800" dirty="0"/>
              <a:t>there are N inputs and outputs.</a:t>
            </a:r>
          </a:p>
          <a:p>
            <a:r>
              <a:rPr lang="en-US" altLang="zh-CN" sz="2800" dirty="0"/>
              <a:t>3. Sequential processing, parallel analysis.</a:t>
            </a:r>
            <a:endParaRPr lang="en-US" altLang="zh-CN" sz="2800" dirty="0" smtClean="0"/>
          </a:p>
        </p:txBody>
      </p:sp>
      <p:sp>
        <p:nvSpPr>
          <p:cNvPr id="6" name="矩形 5"/>
          <p:cNvSpPr/>
          <p:nvPr/>
        </p:nvSpPr>
        <p:spPr>
          <a:xfrm>
            <a:off x="77167" y="4770932"/>
            <a:ext cx="378412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A bunch-by-bunch feedback individually steers each bunch by applying electromagnetic kicks every time the bunch passes through the kicker. </a:t>
            </a:r>
          </a:p>
        </p:txBody>
      </p:sp>
    </p:spTree>
    <p:extLst>
      <p:ext uri="{BB962C8B-B14F-4D97-AF65-F5344CB8AC3E}">
        <p14:creationId xmlns:p14="http://schemas.microsoft.com/office/powerpoint/2010/main" val="34922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79612" y="4355"/>
            <a:ext cx="62440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rgbClr val="FFFFFF"/>
                </a:solidFill>
              </a:rPr>
              <a:t>Hefei Light Source(HLSII)</a:t>
            </a:r>
            <a:r>
              <a:rPr lang="en-US" altLang="zh-CN" sz="6000" baseline="0" dirty="0" smtClean="0">
                <a:solidFill>
                  <a:srgbClr val="FFFFFF"/>
                </a:solidFill>
              </a:rPr>
              <a:t> </a:t>
            </a:r>
            <a:endParaRPr lang="zh-CN" altLang="en-US" sz="6000" dirty="0">
              <a:solidFill>
                <a:srgbClr val="FFFFFF"/>
              </a:solidFill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0" y="1412776"/>
            <a:ext cx="936053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HLSII is 800MeV synchrotron radiation facility with 360mA current, 66m circumference storage ring and an 800 MeV full energy injection </a:t>
            </a:r>
            <a:r>
              <a:rPr lang="en-US" altLang="zh-CN" sz="2800" dirty="0" err="1">
                <a:latin typeface="Arial" panose="020B0604020202020204" pitchFamily="34" charset="0"/>
                <a:ea typeface="宋体" panose="02010600030101010101" pitchFamily="2" charset="-122"/>
              </a:rPr>
              <a:t>linac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, which has complete </a:t>
            </a:r>
            <a:r>
              <a:rPr lang="en-US" altLang="zh-CN" sz="2800" dirty="0" smtClean="0">
                <a:latin typeface="Arial" panose="020B0604020202020204" pitchFamily="34" charset="0"/>
                <a:ea typeface="宋体" panose="02010600030101010101" pitchFamily="2" charset="-122"/>
              </a:rPr>
              <a:t>from 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HLS to HLSII at 2014, </a:t>
            </a:r>
            <a:r>
              <a:rPr lang="en-US" altLang="zh-CN" sz="2800" dirty="0" smtClean="0">
                <a:latin typeface="Arial" panose="020B0604020202020204" pitchFamily="34" charset="0"/>
                <a:ea typeface="宋体" panose="02010600030101010101" pitchFamily="2" charset="-122"/>
              </a:rPr>
              <a:t>top-up operation at 2018.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636912"/>
            <a:ext cx="7200800" cy="39096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6" y="3897052"/>
            <a:ext cx="4211960" cy="280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612" y="9876"/>
            <a:ext cx="8064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FFFFFF"/>
                </a:solidFill>
              </a:rPr>
              <a:t>Timeline of </a:t>
            </a:r>
            <a:r>
              <a:rPr lang="en-US" altLang="zh-CN" sz="6000" dirty="0" err="1" smtClean="0">
                <a:solidFill>
                  <a:srgbClr val="FFFFFF"/>
                </a:solidFill>
              </a:rPr>
              <a:t>BxB</a:t>
            </a:r>
            <a:r>
              <a:rPr lang="en-US" altLang="zh-CN" sz="6000" dirty="0" smtClean="0">
                <a:solidFill>
                  <a:srgbClr val="FFFFFF"/>
                </a:solidFill>
              </a:rPr>
              <a:t> system at HLS</a:t>
            </a:r>
            <a:r>
              <a:rPr lang="en-US" altLang="zh-CN" sz="6000" baseline="0" dirty="0" smtClean="0">
                <a:solidFill>
                  <a:srgbClr val="FFFFFF"/>
                </a:solidFill>
              </a:rPr>
              <a:t>  </a:t>
            </a:r>
            <a:endParaRPr lang="zh-CN" altLang="en-US" sz="6000" dirty="0">
              <a:solidFill>
                <a:srgbClr val="FFFFFF"/>
              </a:solidFill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0" y="1556792"/>
            <a:ext cx="936053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aseline="0" dirty="0" smtClean="0">
                <a:latin typeface="华文楷体" pitchFamily="2" charset="-122"/>
                <a:ea typeface="华文楷体" pitchFamily="2" charset="-122"/>
              </a:rPr>
              <a:t>2005~2008 Analog transverse  </a:t>
            </a:r>
            <a:r>
              <a:rPr lang="en-US" altLang="zh-CN" baseline="0" dirty="0" err="1" smtClean="0">
                <a:latin typeface="华文楷体" pitchFamily="2" charset="-122"/>
                <a:ea typeface="华文楷体" pitchFamily="2" charset="-122"/>
              </a:rPr>
              <a:t>bxb</a:t>
            </a:r>
            <a:r>
              <a:rPr lang="en-US" altLang="zh-CN" baseline="0" dirty="0" smtClean="0">
                <a:latin typeface="华文楷体" pitchFamily="2" charset="-122"/>
                <a:ea typeface="华文楷体" pitchFamily="2" charset="-122"/>
              </a:rPr>
              <a:t> feedback system</a:t>
            </a:r>
          </a:p>
          <a:p>
            <a:endParaRPr lang="en-US" altLang="zh-CN" baseline="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baseline="0" dirty="0" smtClean="0">
                <a:latin typeface="华文楷体" pitchFamily="2" charset="-122"/>
                <a:ea typeface="华文楷体" pitchFamily="2" charset="-122"/>
              </a:rPr>
              <a:t>2007~2010 Digital transverse </a:t>
            </a:r>
            <a:r>
              <a:rPr lang="en-US" altLang="zh-CN" baseline="0" dirty="0" err="1" smtClean="0">
                <a:latin typeface="华文楷体" pitchFamily="2" charset="-122"/>
                <a:ea typeface="华文楷体" pitchFamily="2" charset="-122"/>
              </a:rPr>
              <a:t>bxb</a:t>
            </a:r>
            <a:r>
              <a:rPr lang="en-US" altLang="zh-CN" baseline="0" dirty="0" smtClean="0">
                <a:latin typeface="华文楷体" pitchFamily="2" charset="-122"/>
                <a:ea typeface="华文楷体" pitchFamily="2" charset="-122"/>
              </a:rPr>
              <a:t> feedback system</a:t>
            </a:r>
          </a:p>
          <a:p>
            <a:endParaRPr lang="en-US" altLang="zh-CN" baseline="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baseline="0" dirty="0" smtClean="0">
                <a:latin typeface="华文楷体" pitchFamily="2" charset="-122"/>
                <a:ea typeface="华文楷体" pitchFamily="2" charset="-122"/>
              </a:rPr>
              <a:t>2014~now Digital transverse and longitudinal feedback</a:t>
            </a:r>
          </a:p>
        </p:txBody>
      </p:sp>
    </p:spTree>
    <p:extLst>
      <p:ext uri="{BB962C8B-B14F-4D97-AF65-F5344CB8AC3E}">
        <p14:creationId xmlns:p14="http://schemas.microsoft.com/office/powerpoint/2010/main" val="9851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xb－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1124744"/>
            <a:ext cx="7786742" cy="4794614"/>
          </a:xfrm>
          <a:prstGeom prst="rect">
            <a:avLst/>
          </a:prstGeom>
          <a:noFill/>
        </p:spPr>
      </p:pic>
      <p:graphicFrame>
        <p:nvGraphicFramePr>
          <p:cNvPr id="102402" name="Object 2"/>
          <p:cNvGraphicFramePr>
            <a:graphicFrameLocks noChangeAspect="1"/>
          </p:cNvGraphicFramePr>
          <p:nvPr>
            <p:extLst/>
          </p:nvPr>
        </p:nvGraphicFramePr>
        <p:xfrm>
          <a:off x="357158" y="5793117"/>
          <a:ext cx="21336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" name="Equation" r:id="rId5" imgW="1294838" imgH="266584" progId="Equation.DSMT4">
                  <p:embed/>
                </p:oleObj>
              </mc:Choice>
              <mc:Fallback>
                <p:oleObj name="Equation" r:id="rId5" imgW="1294838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5793117"/>
                        <a:ext cx="213360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3" name="Object 3"/>
          <p:cNvGraphicFramePr>
            <a:graphicFrameLocks noChangeAspect="1"/>
          </p:cNvGraphicFramePr>
          <p:nvPr>
            <p:extLst/>
          </p:nvPr>
        </p:nvGraphicFramePr>
        <p:xfrm>
          <a:off x="3203848" y="5793117"/>
          <a:ext cx="25908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1" name="Equation" r:id="rId7" imgW="1624895" imgH="266584" progId="Equation.DSMT4">
                  <p:embed/>
                </p:oleObj>
              </mc:Choice>
              <mc:Fallback>
                <p:oleObj name="Equation" r:id="rId7" imgW="1624895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793117"/>
                        <a:ext cx="25908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357158" y="6437312"/>
          <a:ext cx="48006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" name="Equation" r:id="rId9" imgW="3035300" imgH="266700" progId="Equation.DSMT4">
                  <p:embed/>
                </p:oleObj>
              </mc:Choice>
              <mc:Fallback>
                <p:oleObj name="Equation" r:id="rId9" imgW="3035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6437312"/>
                        <a:ext cx="480060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1395806" y="308384"/>
            <a:ext cx="7604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baseline="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2005~2008 Analog transverse  </a:t>
            </a:r>
            <a:r>
              <a:rPr lang="en-US" altLang="zh-CN" sz="2800" b="1" baseline="0" dirty="0" err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bxb</a:t>
            </a:r>
            <a:r>
              <a:rPr lang="en-US" altLang="zh-CN" sz="2800" b="1" baseline="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 feedback system</a:t>
            </a:r>
          </a:p>
        </p:txBody>
      </p:sp>
    </p:spTree>
    <p:extLst>
      <p:ext uri="{BB962C8B-B14F-4D97-AF65-F5344CB8AC3E}">
        <p14:creationId xmlns:p14="http://schemas.microsoft.com/office/powerpoint/2010/main" val="42809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lvl="1">
              <a:buNone/>
            </a:pPr>
            <a:r>
              <a:rPr lang="en-US" altLang="zh-CN" sz="2000" dirty="0" smtClean="0"/>
              <a:t>     </a:t>
            </a:r>
            <a:endParaRPr lang="zh-CN" altLang="en-US" dirty="0" smtClean="0"/>
          </a:p>
          <a:p>
            <a:pPr lvl="1"/>
            <a:endParaRPr lang="zh-CN" altLang="en-US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 smtClean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8" name="Picture 15" descr="resize系统总图－ 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1412776"/>
            <a:ext cx="6529358" cy="489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395806" y="308384"/>
            <a:ext cx="7604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baseline="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Analog </a:t>
            </a:r>
            <a:r>
              <a:rPr lang="en-US" altLang="zh-CN" sz="2800" b="1" baseline="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feedback system (</a:t>
            </a:r>
            <a:r>
              <a:rPr lang="en-US" altLang="zh-CN" sz="2800" b="1" baseline="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photo taken at 2006)</a:t>
            </a:r>
          </a:p>
        </p:txBody>
      </p:sp>
    </p:spTree>
    <p:extLst>
      <p:ext uri="{BB962C8B-B14F-4D97-AF65-F5344CB8AC3E}">
        <p14:creationId xmlns:p14="http://schemas.microsoft.com/office/powerpoint/2010/main" val="12453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6_Office 主题">
  <a:themeElements>
    <a:clrScheme name="1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7_Office 主题">
  <a:themeElements>
    <a:clrScheme name="1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8_Office 主题">
  <a:themeElements>
    <a:clrScheme name="1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9_Office 主题">
  <a:themeElements>
    <a:clrScheme name="1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_2">
  <a:themeElements>
    <a:clrScheme name="1_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_2">
      <a:majorFont>
        <a:latin typeface="Arial"/>
        <a:ea typeface="微软雅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5_Office 主题">
  <a:themeElements>
    <a:clrScheme name="1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3570</TotalTime>
  <Words>1174</Words>
  <Application>Microsoft Office PowerPoint</Application>
  <PresentationFormat>全屏显示(4:3)</PresentationFormat>
  <Paragraphs>142</Paragraphs>
  <Slides>25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14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25</vt:i4>
      </vt:variant>
    </vt:vector>
  </HeadingPairs>
  <TitlesOfParts>
    <vt:vector size="55" baseType="lpstr">
      <vt:lpstr>Gulim</vt:lpstr>
      <vt:lpstr>华文楷体</vt:lpstr>
      <vt:lpstr>华文宋体</vt:lpstr>
      <vt:lpstr>华文细黑</vt:lpstr>
      <vt:lpstr>宋体</vt:lpstr>
      <vt:lpstr>微软雅黑</vt:lpstr>
      <vt:lpstr>Arial</vt:lpstr>
      <vt:lpstr>Calibri</vt:lpstr>
      <vt:lpstr>Cambria</vt:lpstr>
      <vt:lpstr>Tahoma</vt:lpstr>
      <vt:lpstr>Times New Roman</vt:lpstr>
      <vt:lpstr>默认设计模板_2</vt:lpstr>
      <vt:lpstr>1_默认设计模板_2</vt:lpstr>
      <vt:lpstr>8_Office 主题</vt:lpstr>
      <vt:lpstr>10_Office 主题</vt:lpstr>
      <vt:lpstr>11_Office 主题</vt:lpstr>
      <vt:lpstr>12_Office 主题</vt:lpstr>
      <vt:lpstr>13_Office 主题</vt:lpstr>
      <vt:lpstr>14_Office 主题</vt:lpstr>
      <vt:lpstr>15_Office 主题</vt:lpstr>
      <vt:lpstr>16_Office 主题</vt:lpstr>
      <vt:lpstr>17_Office 主题</vt:lpstr>
      <vt:lpstr>18_Office 主题</vt:lpstr>
      <vt:lpstr>19_Office 主题</vt:lpstr>
      <vt:lpstr>2_默认设计模板_2</vt:lpstr>
      <vt:lpstr>Equation</vt:lpstr>
      <vt:lpstr>MathType 6.0 Equation</vt:lpstr>
      <vt:lpstr>Equation.3</vt:lpstr>
      <vt:lpstr>Picture</vt:lpstr>
      <vt:lpstr>Visio</vt:lpstr>
      <vt:lpstr>Beam feedback and IP feedback for STCF</vt:lpstr>
      <vt:lpstr>PowerPoint 演示文稿</vt:lpstr>
      <vt:lpstr>Motivation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Mode Analysis</vt:lpstr>
      <vt:lpstr>PowerPoint 演示文稿</vt:lpstr>
      <vt:lpstr>PowerPoint 演示文稿</vt:lpstr>
      <vt:lpstr>Stripline type transverse kicker</vt:lpstr>
      <vt:lpstr>Pill-box  type longitudinal kicker</vt:lpstr>
      <vt:lpstr>PowerPoint 演示文稿</vt:lpstr>
      <vt:lpstr>Basic idea of IP feedback system</vt:lpstr>
      <vt:lpstr>Some priliminary commissioning result of SuperKEKB</vt:lpstr>
      <vt:lpstr>Essential study for IP feedback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可调谐红外自由电子激光光源</dc:title>
  <dc:creator>Administrator</dc:creator>
  <cp:lastModifiedBy>Windows 用户</cp:lastModifiedBy>
  <cp:revision>927</cp:revision>
  <dcterms:created xsi:type="dcterms:W3CDTF">2014-12-14T06:09:00Z</dcterms:created>
  <dcterms:modified xsi:type="dcterms:W3CDTF">2019-09-26T05:01:48Z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